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46" r:id="rId2"/>
    <p:sldId id="995" r:id="rId3"/>
    <p:sldId id="851" r:id="rId4"/>
    <p:sldId id="850" r:id="rId5"/>
    <p:sldId id="983" r:id="rId6"/>
    <p:sldId id="1001" r:id="rId7"/>
    <p:sldId id="1002" r:id="rId8"/>
    <p:sldId id="860" r:id="rId9"/>
    <p:sldId id="982" r:id="rId10"/>
    <p:sldId id="998" r:id="rId11"/>
    <p:sldId id="987" r:id="rId12"/>
    <p:sldId id="996" r:id="rId13"/>
    <p:sldId id="999" r:id="rId14"/>
    <p:sldId id="888" r:id="rId15"/>
    <p:sldId id="889" r:id="rId16"/>
    <p:sldId id="958" r:id="rId17"/>
    <p:sldId id="1000" r:id="rId18"/>
    <p:sldId id="100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3DF"/>
    <a:srgbClr val="FF3300"/>
    <a:srgbClr val="003300"/>
    <a:srgbClr val="14067A"/>
    <a:srgbClr val="0C067A"/>
    <a:srgbClr val="80006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59" d="100"/>
          <a:sy n="59" d="100"/>
        </p:scale>
        <p:origin x="-1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72"/>
    </p:cViewPr>
  </p:sorterViewPr>
  <p:notesViewPr>
    <p:cSldViewPr>
      <p:cViewPr varScale="1">
        <p:scale>
          <a:sx n="38" d="100"/>
          <a:sy n="38" d="100"/>
        </p:scale>
        <p:origin x="-154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EC56E-A03B-4AAC-A21C-7C6CA787433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42511-A441-4F79-B372-74B7FE21AC15}">
      <dgm:prSet phldrT="[Text]" custT="1"/>
      <dgm:spPr/>
      <dgm:t>
        <a:bodyPr/>
        <a:lstStyle/>
        <a:p>
          <a:r>
            <a:rPr lang="en-US" sz="1800" dirty="0" smtClean="0"/>
            <a:t>Honorarium Paying clients </a:t>
          </a:r>
          <a:endParaRPr lang="en-US" sz="1800" dirty="0"/>
        </a:p>
      </dgm:t>
    </dgm:pt>
    <dgm:pt modelId="{9727BCF5-62FD-4848-B0D7-3B57A3033DF6}" type="parTrans" cxnId="{270FD999-DCF8-4434-8655-BD24D3485BB1}">
      <dgm:prSet/>
      <dgm:spPr/>
      <dgm:t>
        <a:bodyPr/>
        <a:lstStyle/>
        <a:p>
          <a:endParaRPr lang="en-US"/>
        </a:p>
      </dgm:t>
    </dgm:pt>
    <dgm:pt modelId="{450C082E-3C79-448D-8890-F241DAF66C8F}" type="sibTrans" cxnId="{270FD999-DCF8-4434-8655-BD24D3485BB1}">
      <dgm:prSet/>
      <dgm:spPr/>
      <dgm:t>
        <a:bodyPr/>
        <a:lstStyle/>
        <a:p>
          <a:endParaRPr lang="en-US"/>
        </a:p>
      </dgm:t>
    </dgm:pt>
    <dgm:pt modelId="{B5D205EE-B8D2-4BC9-A00A-E6214F23B7D6}">
      <dgm:prSet phldrT="[Text]" custT="1"/>
      <dgm:spPr/>
      <dgm:t>
        <a:bodyPr/>
        <a:lstStyle/>
        <a:p>
          <a:r>
            <a:rPr lang="en-US" sz="1800" dirty="0" smtClean="0"/>
            <a:t>Subsidize community services delivered for </a:t>
          </a:r>
          <a:r>
            <a:rPr lang="en-US" sz="1800" b="1" dirty="0" smtClean="0"/>
            <a:t>free</a:t>
          </a:r>
          <a:endParaRPr lang="en-US" sz="1800" b="1" dirty="0"/>
        </a:p>
      </dgm:t>
    </dgm:pt>
    <dgm:pt modelId="{1023EE84-C7AF-43A5-BD01-845EAD3328F2}" type="parTrans" cxnId="{061162CB-9551-4C09-832C-20129645F6B5}">
      <dgm:prSet/>
      <dgm:spPr/>
      <dgm:t>
        <a:bodyPr/>
        <a:lstStyle/>
        <a:p>
          <a:endParaRPr lang="en-US"/>
        </a:p>
      </dgm:t>
    </dgm:pt>
    <dgm:pt modelId="{DE7268B2-2918-495A-9DBE-8DD35399B2A7}" type="sibTrans" cxnId="{061162CB-9551-4C09-832C-20129645F6B5}">
      <dgm:prSet/>
      <dgm:spPr/>
      <dgm:t>
        <a:bodyPr/>
        <a:lstStyle/>
        <a:p>
          <a:endParaRPr lang="en-US"/>
        </a:p>
      </dgm:t>
    </dgm:pt>
    <dgm:pt modelId="{993D2908-FF00-4C4C-9948-7F06A2FA270F}" type="pres">
      <dgm:prSet presAssocID="{AC8EC56E-A03B-4AAC-A21C-7C6CA787433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5D99A8-1C55-486F-ADC6-6C6462888CB2}" type="pres">
      <dgm:prSet presAssocID="{AC8EC56E-A03B-4AAC-A21C-7C6CA787433C}" presName="Background" presStyleLbl="bgImgPlace1" presStyleIdx="0" presStyleCnt="1" custScaleX="113370"/>
      <dgm:spPr>
        <a:solidFill>
          <a:schemeClr val="accent1"/>
        </a:solidFill>
      </dgm:spPr>
    </dgm:pt>
    <dgm:pt modelId="{84C1432C-B938-44D3-BC8E-E97670B5B4EC}" type="pres">
      <dgm:prSet presAssocID="{AC8EC56E-A03B-4AAC-A21C-7C6CA787433C}" presName="ParentText1" presStyleLbl="revTx" presStyleIdx="0" presStyleCnt="2" custScaleX="141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A3109-653A-4B42-83A4-B1C31C967F73}" type="pres">
      <dgm:prSet presAssocID="{AC8EC56E-A03B-4AAC-A21C-7C6CA787433C}" presName="ParentText2" presStyleLbl="revTx" presStyleIdx="1" presStyleCnt="2" custScaleX="121061" custLinFactNeighborX="12253" custLinFactNeighborY="-3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4B4-DE5E-4151-943C-1C4850A5BEDF}" type="pres">
      <dgm:prSet presAssocID="{AC8EC56E-A03B-4AAC-A21C-7C6CA787433C}" presName="Plus" presStyleLbl="alignNode1" presStyleIdx="0" presStyleCnt="2" custScaleX="75027" custScaleY="76008" custLinFactNeighborX="-32096" custLinFactNeighborY="5998"/>
      <dgm:spPr>
        <a:solidFill>
          <a:schemeClr val="accent2"/>
        </a:solidFill>
        <a:ln>
          <a:noFill/>
        </a:ln>
      </dgm:spPr>
    </dgm:pt>
    <dgm:pt modelId="{0E0EC482-3559-4854-AC68-32222198E0CA}" type="pres">
      <dgm:prSet presAssocID="{AC8EC56E-A03B-4AAC-A21C-7C6CA787433C}" presName="Minus" presStyleLbl="alignNode1" presStyleIdx="1" presStyleCnt="2" custLinFactNeighborX="11084" custLinFactNeighborY="34574"/>
      <dgm:spPr>
        <a:solidFill>
          <a:schemeClr val="accent2"/>
        </a:solidFill>
        <a:ln>
          <a:noFill/>
        </a:ln>
      </dgm:spPr>
    </dgm:pt>
    <dgm:pt modelId="{9D21DD12-D80A-47F8-8AC4-AC6C31EF08F7}" type="pres">
      <dgm:prSet presAssocID="{AC8EC56E-A03B-4AAC-A21C-7C6CA787433C}" presName="Divider" presStyleLbl="parChTrans1D1" presStyleIdx="0" presStyleCnt="1"/>
      <dgm:spPr>
        <a:ln>
          <a:solidFill>
            <a:schemeClr val="accent2"/>
          </a:solidFill>
        </a:ln>
      </dgm:spPr>
    </dgm:pt>
  </dgm:ptLst>
  <dgm:cxnLst>
    <dgm:cxn modelId="{3924B553-A266-4F0F-8F87-5B84CC42A77B}" type="presOf" srcId="{DDD42511-A441-4F79-B372-74B7FE21AC15}" destId="{84C1432C-B938-44D3-BC8E-E97670B5B4EC}" srcOrd="0" destOrd="0" presId="urn:microsoft.com/office/officeart/2009/3/layout/PlusandMinus"/>
    <dgm:cxn modelId="{7E6E4B81-BBB4-412D-B9D9-D24543460CE6}" type="presOf" srcId="{AC8EC56E-A03B-4AAC-A21C-7C6CA787433C}" destId="{993D2908-FF00-4C4C-9948-7F06A2FA270F}" srcOrd="0" destOrd="0" presId="urn:microsoft.com/office/officeart/2009/3/layout/PlusandMinus"/>
    <dgm:cxn modelId="{270FD999-DCF8-4434-8655-BD24D3485BB1}" srcId="{AC8EC56E-A03B-4AAC-A21C-7C6CA787433C}" destId="{DDD42511-A441-4F79-B372-74B7FE21AC15}" srcOrd="0" destOrd="0" parTransId="{9727BCF5-62FD-4848-B0D7-3B57A3033DF6}" sibTransId="{450C082E-3C79-448D-8890-F241DAF66C8F}"/>
    <dgm:cxn modelId="{9C73DF83-290D-48AF-BFC5-48BB1E86B6F6}" type="presOf" srcId="{B5D205EE-B8D2-4BC9-A00A-E6214F23B7D6}" destId="{B8AA3109-653A-4B42-83A4-B1C31C967F73}" srcOrd="0" destOrd="0" presId="urn:microsoft.com/office/officeart/2009/3/layout/PlusandMinus"/>
    <dgm:cxn modelId="{061162CB-9551-4C09-832C-20129645F6B5}" srcId="{AC8EC56E-A03B-4AAC-A21C-7C6CA787433C}" destId="{B5D205EE-B8D2-4BC9-A00A-E6214F23B7D6}" srcOrd="1" destOrd="0" parTransId="{1023EE84-C7AF-43A5-BD01-845EAD3328F2}" sibTransId="{DE7268B2-2918-495A-9DBE-8DD35399B2A7}"/>
    <dgm:cxn modelId="{F6C6C746-2E44-4C25-836D-9A456A595619}" type="presParOf" srcId="{993D2908-FF00-4C4C-9948-7F06A2FA270F}" destId="{F55D99A8-1C55-486F-ADC6-6C6462888CB2}" srcOrd="0" destOrd="0" presId="urn:microsoft.com/office/officeart/2009/3/layout/PlusandMinus"/>
    <dgm:cxn modelId="{5C9658D3-3CFA-411D-887F-1F8B4968C559}" type="presParOf" srcId="{993D2908-FF00-4C4C-9948-7F06A2FA270F}" destId="{84C1432C-B938-44D3-BC8E-E97670B5B4EC}" srcOrd="1" destOrd="0" presId="urn:microsoft.com/office/officeart/2009/3/layout/PlusandMinus"/>
    <dgm:cxn modelId="{6D22F023-F3DF-4E82-9365-A4F5E96DC758}" type="presParOf" srcId="{993D2908-FF00-4C4C-9948-7F06A2FA270F}" destId="{B8AA3109-653A-4B42-83A4-B1C31C967F73}" srcOrd="2" destOrd="0" presId="urn:microsoft.com/office/officeart/2009/3/layout/PlusandMinus"/>
    <dgm:cxn modelId="{F1FD97DA-55CB-4E95-B1C8-BFA9956C515C}" type="presParOf" srcId="{993D2908-FF00-4C4C-9948-7F06A2FA270F}" destId="{67A3C4B4-DE5E-4151-943C-1C4850A5BEDF}" srcOrd="3" destOrd="0" presId="urn:microsoft.com/office/officeart/2009/3/layout/PlusandMinus"/>
    <dgm:cxn modelId="{32037275-115F-4094-BAC1-96ED6E264D00}" type="presParOf" srcId="{993D2908-FF00-4C4C-9948-7F06A2FA270F}" destId="{0E0EC482-3559-4854-AC68-32222198E0CA}" srcOrd="4" destOrd="0" presId="urn:microsoft.com/office/officeart/2009/3/layout/PlusandMinus"/>
    <dgm:cxn modelId="{B53BFDB2-DD72-4278-818E-EE099BFC6BE8}" type="presParOf" srcId="{993D2908-FF00-4C4C-9948-7F06A2FA270F}" destId="{9D21DD12-D80A-47F8-8AC4-AC6C31EF08F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99A8-1C55-486F-ADC6-6C6462888CB2}">
      <dsp:nvSpPr>
        <dsp:cNvPr id="0" name=""/>
        <dsp:cNvSpPr/>
      </dsp:nvSpPr>
      <dsp:spPr>
        <a:xfrm>
          <a:off x="707923" y="259026"/>
          <a:ext cx="3036427" cy="13841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1432C-B938-44D3-BC8E-E97670B5B4EC}">
      <dsp:nvSpPr>
        <dsp:cNvPr id="0" name=""/>
        <dsp:cNvSpPr/>
      </dsp:nvSpPr>
      <dsp:spPr>
        <a:xfrm>
          <a:off x="707923" y="420904"/>
          <a:ext cx="1761908" cy="118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Honorarium Paying clients </a:t>
          </a:r>
          <a:endParaRPr lang="en-US" sz="1800" kern="1200" dirty="0"/>
        </a:p>
      </dsp:txBody>
      <dsp:txXfrm>
        <a:off x="707923" y="420904"/>
        <a:ext cx="1761908" cy="1184120"/>
      </dsp:txXfrm>
    </dsp:sp>
    <dsp:sp modelId="{B8AA3109-653A-4B42-83A4-B1C31C967F73}">
      <dsp:nvSpPr>
        <dsp:cNvPr id="0" name=""/>
        <dsp:cNvSpPr/>
      </dsp:nvSpPr>
      <dsp:spPr>
        <a:xfrm>
          <a:off x="2259874" y="380999"/>
          <a:ext cx="1505674" cy="118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Subsidize community services delivered for </a:t>
          </a:r>
          <a:r>
            <a:rPr lang="en-US" sz="1800" b="1" kern="1200" dirty="0" smtClean="0"/>
            <a:t>free</a:t>
          </a:r>
          <a:endParaRPr lang="en-US" sz="1800" b="1" kern="1200" dirty="0"/>
        </a:p>
      </dsp:txBody>
      <dsp:txXfrm>
        <a:off x="2259874" y="380999"/>
        <a:ext cx="1505674" cy="1184120"/>
      </dsp:txXfrm>
    </dsp:sp>
    <dsp:sp modelId="{67A3C4B4-DE5E-4151-943C-1C4850A5BEDF}">
      <dsp:nvSpPr>
        <dsp:cNvPr id="0" name=""/>
        <dsp:cNvSpPr/>
      </dsp:nvSpPr>
      <dsp:spPr>
        <a:xfrm>
          <a:off x="507273" y="76200"/>
          <a:ext cx="392655" cy="397789"/>
        </a:xfrm>
        <a:prstGeom prst="plus">
          <a:avLst>
            <a:gd name="adj" fmla="val 3281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EC482-3559-4854-AC68-32222198E0CA}">
      <dsp:nvSpPr>
        <dsp:cNvPr id="0" name=""/>
        <dsp:cNvSpPr/>
      </dsp:nvSpPr>
      <dsp:spPr>
        <a:xfrm>
          <a:off x="3250474" y="228599"/>
          <a:ext cx="492567" cy="168798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1DD12-D80A-47F8-8AC4-AC6C31EF08F7}">
      <dsp:nvSpPr>
        <dsp:cNvPr id="0" name=""/>
        <dsp:cNvSpPr/>
      </dsp:nvSpPr>
      <dsp:spPr>
        <a:xfrm>
          <a:off x="2226136" y="423436"/>
          <a:ext cx="307" cy="1130949"/>
        </a:xfrm>
        <a:prstGeom prst="line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7124-44EE-8842-9FCA-071D37EC6B1A}" type="datetimeFigureOut">
              <a:rPr lang="en-US" smtClean="0"/>
              <a:t>09/07/2015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B002F-753E-CA4D-9330-5F581008C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CF535B-598B-1B4F-B2D3-B7A412DC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98BA611-A7EB-434E-A78A-ED0432B2ABA9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25A0C6-5E02-854F-82F9-7292252F874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674B50C-0D44-9148-B117-03808CFA096E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945EB-09BC-2B43-8E19-C7D67D06E5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7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B4C1B-CC44-2847-8DE9-597FF847F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169C9-0299-9E4B-A6E6-643A86B5C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B298E-3327-5B42-ADEE-75F6BAB9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8A171-EA2E-2C4B-8E1B-814833CC2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3623E-D0E8-F746-A13E-F21826472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E770-49A3-DE47-8E06-F88E8D412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492C1-7FE4-4946-8952-A23480753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7280E-93F8-DE42-9ECA-2EF4E2F73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79B0D-6604-5043-827B-61DCBBB7D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E60CE-8829-5346-8944-8D248B8D5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E6ED9-2E5A-E74F-BE84-D4E5BFB9C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training@livewellng.org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69DA143-0224-0141-A57A-0815BEEE98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8382000" y="0"/>
            <a:ext cx="7620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 flipH="1">
            <a:off x="0" y="9144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685800" y="228600"/>
            <a:ext cx="1600200" cy="611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smtClean="0">
                <a:ea typeface="+mn-ea"/>
              </a:rPr>
              <a:t> LWI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ea typeface="+mn-ea"/>
              </a:rPr>
              <a:t> LiveWell Initiative</a:t>
            </a:r>
          </a:p>
        </p:txBody>
      </p:sp>
      <p:pic>
        <p:nvPicPr>
          <p:cNvPr id="103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wellng.org" TargetMode="External"/><Relationship Id="rId4" Type="http://schemas.openxmlformats.org/officeDocument/2006/relationships/hyperlink" Target="http://www.facebook.com/LiveWell.Initiative.LWI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LIVEWELL INITIATIVE (LWI)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8429625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A Sustainable Non-Government Organization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Offering Health </a:t>
            </a:r>
            <a:r>
              <a:rPr lang="en-US" dirty="0" smtClean="0">
                <a:latin typeface="Arial" charset="0"/>
                <a:cs typeface="Arial" charset="0"/>
              </a:rPr>
              <a:t>Promotion</a:t>
            </a:r>
          </a:p>
          <a:p>
            <a:pPr>
              <a:spcBef>
                <a:spcPct val="0"/>
              </a:spcBef>
            </a:pPr>
            <a:endParaRPr 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b="1" i="1" dirty="0" smtClean="0">
                <a:latin typeface="Arial" charset="0"/>
                <a:cs typeface="Arial" charset="0"/>
              </a:rPr>
              <a:t>Our Success Story 2014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714375" y="2590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i="1">
                <a:solidFill>
                  <a:schemeClr val="hlink"/>
                </a:solidFill>
              </a:rPr>
              <a:t>…promoting wellness</a:t>
            </a:r>
          </a:p>
          <a:p>
            <a:pPr algn="ctr" eaLnBrk="1" hangingPunct="1"/>
            <a:r>
              <a:rPr lang="en-US" sz="3200" i="1">
                <a:solidFill>
                  <a:schemeClr val="hlink"/>
                </a:solidFill>
              </a:rPr>
              <a:t>...preventing ill health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685800"/>
          </a:xfrm>
        </p:spPr>
        <p:txBody>
          <a:bodyPr/>
          <a:lstStyle/>
          <a:p>
            <a:r>
              <a:rPr lang="en-GB" sz="3200" b="1" dirty="0">
                <a:latin typeface="Arial" charset="0"/>
                <a:cs typeface="Arial" charset="0"/>
              </a:rPr>
              <a:t>How Did We Become Sustainable?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346832"/>
              </p:ext>
            </p:extLst>
          </p:nvPr>
        </p:nvGraphicFramePr>
        <p:xfrm>
          <a:off x="2133600" y="4648200"/>
          <a:ext cx="4419600" cy="16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0600"/>
            <a:ext cx="8534400" cy="3824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LWI Business Model</a:t>
            </a:r>
            <a:endParaRPr lang="en-US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decision at beginning </a:t>
            </a:r>
            <a:r>
              <a:rPr lang="en-US" sz="22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see donor funds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 advised LWI learn to live within means during first 5 years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principal sources of income cover </a:t>
            </a:r>
            <a:r>
              <a:rPr lang="en-US" sz="22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</a:t>
            </a:r>
            <a:r>
              <a:rPr lang="en-US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</a:t>
            </a:r>
          </a:p>
          <a:p>
            <a:pPr lvl="1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Membership dues: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categories priced on a sliding scale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student 2) individual (regular/executive) and 3) corporate membership</a:t>
            </a:r>
          </a:p>
          <a:p>
            <a:pPr lvl="1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Honoraria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Corporate contributions priced at cost/below cost to deliver services</a:t>
            </a:r>
          </a:p>
          <a:p>
            <a:pPr lvl="1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Academy: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Formal (LWI partnership with academic institutions) and informal internships (LWI internships) contribute nominal amount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Also receive in-kind donations to defray operating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143000" y="571500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Cost </a:t>
            </a:r>
            <a:r>
              <a:rPr lang="en-US" b="1" dirty="0" smtClean="0"/>
              <a:t>Recovery</a:t>
            </a:r>
            <a:endParaRPr lang="en-US" b="1" dirty="0"/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5867400" y="5715000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 smtClean="0"/>
              <a:t>Subsidization</a:t>
            </a:r>
            <a:endParaRPr lang="en-US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GB" sz="3000" b="1" dirty="0">
                <a:latin typeface="Arial" charset="0"/>
                <a:cs typeface="Arial" charset="0"/>
              </a:rPr>
              <a:t>How Did We Become Sustainable</a:t>
            </a:r>
            <a:r>
              <a:rPr lang="en-GB" sz="3000" b="1" dirty="0" smtClean="0">
                <a:latin typeface="Arial" charset="0"/>
                <a:cs typeface="Arial" charset="0"/>
              </a:rPr>
              <a:t>? Cont’d</a:t>
            </a:r>
            <a:endParaRPr lang="en-GB" sz="3000" b="1" dirty="0">
              <a:latin typeface="Arial" charset="0"/>
              <a:cs typeface="Arial" charset="0"/>
            </a:endParaRP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533400" y="990601"/>
            <a:ext cx="8305800" cy="24384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charset="0"/>
                <a:cs typeface="Arial" charset="0"/>
              </a:rPr>
              <a:t>1</a:t>
            </a:r>
            <a:r>
              <a:rPr lang="en-GB" sz="2400" b="1" baseline="30000" dirty="0">
                <a:latin typeface="Arial" charset="0"/>
                <a:cs typeface="Arial" charset="0"/>
              </a:rPr>
              <a:t>st</a:t>
            </a:r>
            <a:r>
              <a:rPr lang="en-GB" sz="2400" b="1" dirty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latin typeface="Arial" charset="0"/>
                <a:cs typeface="Arial" charset="0"/>
              </a:rPr>
              <a:t>Step </a:t>
            </a:r>
            <a:r>
              <a:rPr lang="en-GB" sz="2400" dirty="0">
                <a:latin typeface="Arial" charset="0"/>
                <a:cs typeface="Arial" charset="0"/>
              </a:rPr>
              <a:t>– Developed 5 Year Business Plan with clear focus and achievable goals</a:t>
            </a:r>
          </a:p>
          <a:p>
            <a:pPr marL="228600" lvl="1" indent="-2286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300" dirty="0">
                <a:latin typeface="Arial" charset="0"/>
                <a:cs typeface="Arial" charset="0"/>
              </a:rPr>
              <a:t>Focused on building client base and generating income</a:t>
            </a:r>
          </a:p>
          <a:p>
            <a:pPr marL="457200" lvl="2">
              <a:spcBef>
                <a:spcPct val="0"/>
              </a:spcBef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Arial" charset="0"/>
              </a:rPr>
              <a:t>At first, Two </a:t>
            </a:r>
            <a:r>
              <a:rPr lang="en-GB" sz="2000" dirty="0">
                <a:latin typeface="Arial" charset="0"/>
                <a:cs typeface="Arial" charset="0"/>
              </a:rPr>
              <a:t>sources of </a:t>
            </a:r>
            <a:r>
              <a:rPr lang="en-GB" sz="2000" dirty="0" smtClean="0">
                <a:latin typeface="Arial" charset="0"/>
                <a:cs typeface="Arial" charset="0"/>
              </a:rPr>
              <a:t>income: (1</a:t>
            </a:r>
            <a:r>
              <a:rPr lang="en-GB" sz="2000" dirty="0">
                <a:latin typeface="Arial" charset="0"/>
                <a:cs typeface="Arial" charset="0"/>
              </a:rPr>
              <a:t>) Membership and </a:t>
            </a:r>
            <a:r>
              <a:rPr lang="en-GB" sz="2000" dirty="0" smtClean="0">
                <a:latin typeface="Arial" charset="0"/>
                <a:cs typeface="Arial" charset="0"/>
              </a:rPr>
              <a:t>(2</a:t>
            </a:r>
            <a:r>
              <a:rPr lang="en-GB" sz="2000" dirty="0">
                <a:latin typeface="Arial" charset="0"/>
                <a:cs typeface="Arial" charset="0"/>
              </a:rPr>
              <a:t>) Honoraria</a:t>
            </a:r>
          </a:p>
          <a:p>
            <a:pPr marL="457200" lvl="2"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Arial" charset="0"/>
                <a:cs typeface="Arial" charset="0"/>
              </a:rPr>
              <a:t>Added new product in response to client demand: Corporations requested training offered to LWI staff but tailored to own staff </a:t>
            </a:r>
            <a:r>
              <a:rPr lang="en-GB" sz="2000" b="1" i="1" dirty="0">
                <a:latin typeface="Arial" charset="0"/>
                <a:cs typeface="Arial" charset="0"/>
              </a:rPr>
              <a:t>&gt;&gt;</a:t>
            </a:r>
            <a:r>
              <a:rPr lang="en-GB" sz="2000" b="1" i="1" dirty="0" smtClean="0">
                <a:latin typeface="Arial" charset="0"/>
                <a:cs typeface="Arial" charset="0"/>
              </a:rPr>
              <a:t>&gt;LWI </a:t>
            </a:r>
            <a:r>
              <a:rPr lang="en-GB" sz="2000" b="1" i="1" dirty="0">
                <a:latin typeface="Arial" charset="0"/>
                <a:cs typeface="Arial" charset="0"/>
              </a:rPr>
              <a:t>Academy </a:t>
            </a:r>
            <a:r>
              <a:rPr lang="en-GB" sz="2000" i="1" dirty="0">
                <a:latin typeface="Arial" charset="0"/>
                <a:cs typeface="Arial" charset="0"/>
              </a:rPr>
              <a:t>– </a:t>
            </a:r>
            <a:r>
              <a:rPr lang="en-GB" sz="2000" i="1" dirty="0" smtClean="0">
                <a:latin typeface="Arial" charset="0"/>
                <a:cs typeface="Arial" charset="0"/>
              </a:rPr>
              <a:t>Inaugurated </a:t>
            </a:r>
            <a:r>
              <a:rPr lang="en-GB" sz="2000" i="1" dirty="0">
                <a:latin typeface="Arial" charset="0"/>
                <a:cs typeface="Arial" charset="0"/>
              </a:rPr>
              <a:t>Feb 10</a:t>
            </a:r>
            <a:r>
              <a:rPr lang="en-GB" sz="2000" i="1" baseline="30000" dirty="0">
                <a:latin typeface="Arial" charset="0"/>
                <a:cs typeface="Arial" charset="0"/>
              </a:rPr>
              <a:t>th</a:t>
            </a:r>
            <a:r>
              <a:rPr lang="en-GB" sz="2000" i="1" dirty="0">
                <a:latin typeface="Arial" charset="0"/>
                <a:cs typeface="Arial" charset="0"/>
              </a:rPr>
              <a:t> </a:t>
            </a:r>
            <a:r>
              <a:rPr lang="en-GB" sz="2000" i="1" dirty="0" smtClean="0">
                <a:latin typeface="Arial" charset="0"/>
                <a:cs typeface="Arial" charset="0"/>
              </a:rPr>
              <a:t>2011</a:t>
            </a:r>
            <a:r>
              <a:rPr lang="en-GB" sz="2000" b="1" i="1" dirty="0" smtClean="0">
                <a:latin typeface="Arial" charset="0"/>
                <a:cs typeface="Arial" charset="0"/>
              </a:rPr>
              <a:t>&lt;&lt;&lt;</a:t>
            </a:r>
            <a:endParaRPr lang="en-GB" sz="2000" b="1" i="1" dirty="0">
              <a:latin typeface="Arial" charset="0"/>
              <a:cs typeface="Arial" charset="0"/>
            </a:endParaRPr>
          </a:p>
        </p:txBody>
      </p:sp>
      <p:pic>
        <p:nvPicPr>
          <p:cNvPr id="13319" name="Picture 2" descr="C:\Users\BISI\Desktop\LWI PIX\LWI PIX\IMG_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3581400"/>
            <a:ext cx="3095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Content Placeholder 10" descr="100_15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993009"/>
            <a:ext cx="2286000" cy="18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Content Placeholder 4" descr="DSC0147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144659"/>
            <a:ext cx="2286000" cy="17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5033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229600" cy="1143000"/>
          </a:xfrm>
        </p:spPr>
        <p:txBody>
          <a:bodyPr/>
          <a:lstStyle/>
          <a:p>
            <a:r>
              <a:rPr lang="en-GB" sz="2800" b="1" dirty="0">
                <a:latin typeface="Arial" charset="0"/>
                <a:cs typeface="Arial" charset="0"/>
              </a:rPr>
              <a:t>How Did We Become Sustainable</a:t>
            </a:r>
            <a:r>
              <a:rPr lang="en-GB" sz="2800" b="1" dirty="0" smtClean="0">
                <a:latin typeface="Arial" charset="0"/>
                <a:cs typeface="Arial" charset="0"/>
              </a:rPr>
              <a:t>? Cont’d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6324600" cy="2557462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latin typeface="Arial" charset="0"/>
                <a:cs typeface="Arial" charset="0"/>
              </a:rPr>
              <a:t>Focus on improving/expanding old products while creating new ones</a:t>
            </a: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latin typeface="Arial" charset="0"/>
                <a:cs typeface="Arial" charset="0"/>
              </a:rPr>
              <a:t>Old Products: Expand Annual Public Health Fairs and Global Health Bazars, Celebration of World Health Days </a:t>
            </a: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latin typeface="Arial" charset="0"/>
                <a:cs typeface="Arial" charset="0"/>
              </a:rPr>
              <a:t>New Products: Evolve Easy Health to Home Hospital and Establish Trauma Counselling </a:t>
            </a:r>
            <a:r>
              <a:rPr lang="en-GB" sz="2200" dirty="0" smtClean="0">
                <a:latin typeface="Arial" charset="0"/>
                <a:cs typeface="Arial" charset="0"/>
              </a:rPr>
              <a:t>Unit</a:t>
            </a:r>
          </a:p>
          <a:p>
            <a:pPr marL="628650" lvl="1" indent="-228600">
              <a:buFont typeface="Arial" charset="0"/>
              <a:buChar char="•"/>
            </a:pPr>
            <a:endParaRPr lang="en-GB" sz="2000" i="1" dirty="0">
              <a:latin typeface="Arial" charset="0"/>
              <a:cs typeface="Arial" charset="0"/>
            </a:endParaRPr>
          </a:p>
          <a:p>
            <a:pPr marL="628650" lvl="1" indent="-228600">
              <a:buFont typeface="Arial" charset="0"/>
              <a:buChar char="•"/>
            </a:pPr>
            <a:endParaRPr lang="en-GB" sz="2000" i="1" dirty="0">
              <a:latin typeface="Arial" charset="0"/>
              <a:cs typeface="Arial" charset="0"/>
            </a:endParaRPr>
          </a:p>
        </p:txBody>
      </p:sp>
      <p:pic>
        <p:nvPicPr>
          <p:cNvPr id="14342" name="Picture 2" descr="IMG-20110310-00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0" y="1066801"/>
            <a:ext cx="249397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Users\BISI\Desktop\LWI PIX\LWI AT GBAGADA SHOOL\IMG_2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16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04800" y="1066800"/>
            <a:ext cx="6248400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2500" b="1" kern="0" dirty="0" smtClean="0"/>
              <a:t>2</a:t>
            </a:r>
            <a:r>
              <a:rPr lang="en-GB" sz="2500" b="1" kern="0" baseline="30000" dirty="0" smtClean="0"/>
              <a:t>nd</a:t>
            </a:r>
            <a:r>
              <a:rPr lang="en-GB" sz="2500" b="1" kern="0" dirty="0" smtClean="0"/>
              <a:t> </a:t>
            </a:r>
            <a:r>
              <a:rPr lang="en-GB" sz="2500" b="1" kern="0" dirty="0" smtClean="0"/>
              <a:t>Step</a:t>
            </a:r>
            <a:r>
              <a:rPr lang="en-GB" sz="2500" b="1" kern="0" dirty="0" smtClean="0"/>
              <a:t>: </a:t>
            </a:r>
            <a:r>
              <a:rPr lang="en-GB" sz="2500" kern="0" dirty="0" smtClean="0"/>
              <a:t>Identified niche and opportunities for growth in new 5 Year Business </a:t>
            </a:r>
            <a:r>
              <a:rPr lang="en-GB" sz="2500" kern="0" dirty="0" smtClean="0"/>
              <a:t>Plan</a:t>
            </a:r>
          </a:p>
        </p:txBody>
      </p:sp>
      <p:sp>
        <p:nvSpPr>
          <p:cNvPr id="14345" name="Content Placeholder 1"/>
          <p:cNvSpPr txBox="1">
            <a:spLocks/>
          </p:cNvSpPr>
          <p:nvPr/>
        </p:nvSpPr>
        <p:spPr bwMode="auto">
          <a:xfrm>
            <a:off x="304800" y="4953000"/>
            <a:ext cx="8202613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2865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Tx/>
              <a:buChar char="•"/>
            </a:pPr>
            <a:r>
              <a:rPr lang="en-GB" sz="2400" dirty="0" smtClean="0"/>
              <a:t>Expand through strategic partnership and donor funding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sz="2400" dirty="0" smtClean="0"/>
              <a:t>Build a physical plant to house the Academy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sz="2400" dirty="0" smtClean="0"/>
              <a:t>Open offices in Uganda, UK and US by 2017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GB" sz="3000" b="1" dirty="0">
                <a:latin typeface="Arial" charset="0"/>
                <a:cs typeface="Arial" charset="0"/>
              </a:rPr>
              <a:t>How Did We Become Sustainable</a:t>
            </a:r>
            <a:r>
              <a:rPr lang="en-GB" sz="3000" b="1" dirty="0" smtClean="0">
                <a:latin typeface="Arial" charset="0"/>
                <a:cs typeface="Arial" charset="0"/>
              </a:rPr>
              <a:t>? Cont’d</a:t>
            </a:r>
            <a:endParaRPr lang="en-GB" sz="3000" b="1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8181975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500" b="1" dirty="0">
                <a:latin typeface="Arial" charset="0"/>
                <a:cs typeface="Arial" charset="0"/>
              </a:rPr>
              <a:t>Lessons learned on path to sustainability</a:t>
            </a:r>
          </a:p>
          <a:p>
            <a:pPr>
              <a:spcBef>
                <a:spcPct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LWI used a deliberate strategy to enter into market </a:t>
            </a:r>
          </a:p>
          <a:p>
            <a:pPr marL="457200" lvl="1" indent="-228600">
              <a:spcBef>
                <a:spcPct val="0"/>
              </a:spcBef>
            </a:pPr>
            <a:r>
              <a:rPr lang="en-GB" sz="2100" dirty="0">
                <a:latin typeface="Arial" charset="0"/>
                <a:cs typeface="Arial" charset="0"/>
              </a:rPr>
              <a:t>Delivered limited range of products to “paying” clients that offered value to corporations</a:t>
            </a:r>
          </a:p>
          <a:p>
            <a:pPr marL="457200" lvl="1" indent="-228600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Offered “flexible” pricing to attract new clients and retain them</a:t>
            </a:r>
          </a:p>
          <a:p>
            <a:pPr marL="685800" lvl="2"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Initially </a:t>
            </a:r>
            <a:r>
              <a:rPr lang="en-GB" sz="2000" dirty="0">
                <a:latin typeface="Arial" charset="0"/>
                <a:cs typeface="Arial" charset="0"/>
              </a:rPr>
              <a:t>offer free or </a:t>
            </a:r>
            <a:r>
              <a:rPr lang="en-GB" sz="2000" dirty="0" smtClean="0">
                <a:latin typeface="Arial" charset="0"/>
                <a:cs typeface="Arial" charset="0"/>
              </a:rPr>
              <a:t>heavily subsidized honoraria</a:t>
            </a:r>
          </a:p>
          <a:p>
            <a:pPr marL="685800" lvl="2"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Over time, increase prices &gt;&gt;&gt; at cost or slightly below</a:t>
            </a:r>
          </a:p>
          <a:p>
            <a:pPr marL="685800" lvl="2">
              <a:spcBef>
                <a:spcPct val="0"/>
              </a:spcBef>
              <a:buFontTx/>
              <a:buNone/>
            </a:pPr>
            <a:endParaRPr lang="en-GB" sz="16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LWI </a:t>
            </a:r>
            <a:r>
              <a:rPr lang="en-GB" sz="2400" dirty="0">
                <a:latin typeface="Arial" charset="0"/>
                <a:cs typeface="Arial" charset="0"/>
              </a:rPr>
              <a:t>expanded its services slowly according to financial means</a:t>
            </a:r>
          </a:p>
          <a:p>
            <a:pPr marL="457200" lvl="1" indent="-228600">
              <a:spcBef>
                <a:spcPct val="0"/>
              </a:spcBef>
            </a:pPr>
            <a:r>
              <a:rPr lang="en-GB" sz="2000" dirty="0">
                <a:latin typeface="Arial" charset="0"/>
                <a:cs typeface="Arial" charset="0"/>
              </a:rPr>
              <a:t>Stuck to budget (met payroll, paid stipends to volunteers, covered all activity costs) </a:t>
            </a:r>
          </a:p>
          <a:p>
            <a:pPr marL="457200" lvl="1" indent="-228600">
              <a:spcBef>
                <a:spcPct val="0"/>
              </a:spcBef>
            </a:pPr>
            <a:r>
              <a:rPr lang="en-GB" sz="2000" dirty="0">
                <a:latin typeface="Arial" charset="0"/>
                <a:cs typeface="Arial" charset="0"/>
              </a:rPr>
              <a:t>Only expanded/increased activities when finances were available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</a:pPr>
            <a:endParaRPr lang="en-US" sz="22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200" dirty="0" smtClean="0">
                <a:latin typeface="Arial" charset="0"/>
                <a:cs typeface="Arial" charset="0"/>
              </a:rPr>
              <a:t>LWI also </a:t>
            </a:r>
            <a:r>
              <a:rPr lang="en-US" sz="2200" dirty="0">
                <a:latin typeface="Arial" charset="0"/>
                <a:cs typeface="Arial" charset="0"/>
              </a:rPr>
              <a:t>moved quickly to respond to new opportunities</a:t>
            </a: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4953000" cy="2667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b="1" dirty="0" smtClean="0">
                <a:ea typeface="+mn-ea"/>
              </a:rPr>
              <a:t>GSK Orange Day Project 2011</a:t>
            </a:r>
          </a:p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+mn-ea"/>
              </a:rPr>
              <a:t>Comprehensive Rural Community Health Initiative for </a:t>
            </a:r>
            <a:r>
              <a:rPr lang="en-GB" sz="1800" dirty="0" err="1" smtClean="0">
                <a:ea typeface="+mn-ea"/>
              </a:rPr>
              <a:t>Onireke</a:t>
            </a:r>
            <a:r>
              <a:rPr lang="en-GB" sz="1800" dirty="0" smtClean="0">
                <a:ea typeface="+mn-ea"/>
              </a:rPr>
              <a:t> Community Ibadan</a:t>
            </a:r>
          </a:p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+mn-ea"/>
              </a:rPr>
              <a:t>Delivered free healthcare services, screening and medicines to vulnerable children (OVCs) and villagers</a:t>
            </a:r>
          </a:p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+mn-ea"/>
              </a:rPr>
              <a:t>GSK paid honoraria for services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sz="2400" dirty="0" smtClean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5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Partnership </a:t>
            </a:r>
            <a:r>
              <a:rPr lang="en-GB" sz="3500" b="1" dirty="0">
                <a:solidFill>
                  <a:schemeClr val="tx1"/>
                </a:solidFill>
                <a:latin typeface="Arial" charset="0"/>
                <a:cs typeface="Arial" charset="0"/>
              </a:rPr>
              <a:t>with </a:t>
            </a:r>
            <a:r>
              <a:rPr lang="en-GB" sz="35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GSK</a:t>
            </a:r>
            <a:r>
              <a:rPr lang="en-GB" sz="35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endParaRPr lang="en-GB" sz="3500" b="1" dirty="0">
              <a:latin typeface="Arial" charset="0"/>
              <a:cs typeface="Arial" charset="0"/>
            </a:endParaRPr>
          </a:p>
        </p:txBody>
      </p:sp>
      <p:pic>
        <p:nvPicPr>
          <p:cNvPr id="16388" name="Content Placeholder 7" descr="100_1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657601" cy="23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ontent Placeholder 1"/>
          <p:cNvSpPr txBox="1">
            <a:spLocks/>
          </p:cNvSpPr>
          <p:nvPr/>
        </p:nvSpPr>
        <p:spPr bwMode="auto">
          <a:xfrm>
            <a:off x="4419600" y="3124200"/>
            <a:ext cx="4495800" cy="3460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b="1" dirty="0">
                <a:ea typeface="+mn-ea"/>
              </a:rPr>
              <a:t>GSK Vaccines Project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>
                <a:ea typeface="+mn-ea"/>
              </a:rPr>
              <a:t>GSK Immunisation Access Initiative, 2009 and 2011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>
                <a:ea typeface="+mn-ea"/>
              </a:rPr>
              <a:t>GSK Neighbourhood Vaccines Project 2012 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+mn-ea"/>
              </a:rPr>
              <a:t>LWI trained </a:t>
            </a:r>
            <a:r>
              <a:rPr lang="en-GB" sz="1800" dirty="0">
                <a:ea typeface="+mn-ea"/>
              </a:rPr>
              <a:t>pharmacists, doctors, nurses nationwide to participate in vaccine </a:t>
            </a:r>
            <a:r>
              <a:rPr lang="en-GB" sz="1800" dirty="0" smtClean="0">
                <a:ea typeface="+mn-ea"/>
              </a:rPr>
              <a:t>projects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>
                <a:ea typeface="+mn-ea"/>
              </a:rPr>
              <a:t>GSK </a:t>
            </a:r>
            <a:r>
              <a:rPr lang="en-GB" sz="1800" dirty="0" smtClean="0">
                <a:ea typeface="+mn-ea"/>
              </a:rPr>
              <a:t>part-paid training fees while recipients paid the subsidised balance</a:t>
            </a:r>
            <a:endParaRPr lang="en-GB" sz="1800" dirty="0">
              <a:ea typeface="+mn-ea"/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1800" dirty="0">
              <a:ea typeface="+mn-ea"/>
            </a:endParaRPr>
          </a:p>
        </p:txBody>
      </p:sp>
      <p:pic>
        <p:nvPicPr>
          <p:cNvPr id="10" name="Content Placeholder 8" descr="100_16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124200" cy="20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05200" y="6260068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sz="2200" dirty="0">
                <a:latin typeface="Arial" charset="0"/>
                <a:cs typeface="Arial" charset="0"/>
              </a:rPr>
              <a:t>LWI </a:t>
            </a:r>
            <a:r>
              <a:rPr lang="en-GB" sz="2200" dirty="0" smtClean="0">
                <a:latin typeface="Arial" charset="0"/>
                <a:cs typeface="Arial" charset="0"/>
              </a:rPr>
              <a:t>organized:</a:t>
            </a:r>
            <a:endParaRPr lang="en-GB" sz="22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2400" b="1" dirty="0" smtClean="0">
                <a:latin typeface="Arial" charset="0"/>
                <a:cs typeface="Arial" charset="0"/>
              </a:rPr>
              <a:t> December </a:t>
            </a:r>
            <a:r>
              <a:rPr lang="en-GB" sz="2400" b="1" dirty="0">
                <a:latin typeface="Arial" charset="0"/>
                <a:cs typeface="Arial" charset="0"/>
              </a:rPr>
              <a:t>2009</a:t>
            </a:r>
            <a:r>
              <a:rPr lang="en-GB" sz="2200" b="1" dirty="0">
                <a:latin typeface="Arial" charset="0"/>
                <a:cs typeface="Arial" charset="0"/>
              </a:rPr>
              <a:t>: </a:t>
            </a:r>
            <a:r>
              <a:rPr lang="en-GB" sz="2200" b="1" i="1" dirty="0">
                <a:latin typeface="Arial" charset="0"/>
                <a:cs typeface="Arial" charset="0"/>
              </a:rPr>
              <a:t>Award-Winning </a:t>
            </a:r>
            <a:r>
              <a:rPr lang="en-GB" sz="2200" dirty="0">
                <a:latin typeface="Arial" charset="0"/>
                <a:cs typeface="Arial" charset="0"/>
              </a:rPr>
              <a:t>World AIDS Day Programme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sz="2000" dirty="0">
                <a:latin typeface="Arial" charset="0"/>
                <a:cs typeface="Arial" charset="0"/>
              </a:rPr>
              <a:t>Ojota Motor Park Women’s Health Programme on World AIDS Day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2400" b="1" dirty="0" smtClean="0">
                <a:latin typeface="Arial" charset="0"/>
                <a:cs typeface="Arial" charset="0"/>
              </a:rPr>
              <a:t> July </a:t>
            </a:r>
            <a:r>
              <a:rPr lang="en-GB" sz="2400" b="1" dirty="0">
                <a:latin typeface="Arial" charset="0"/>
                <a:cs typeface="Arial" charset="0"/>
              </a:rPr>
              <a:t>2012</a:t>
            </a:r>
            <a:r>
              <a:rPr lang="en-GB" sz="2200" b="1" dirty="0">
                <a:latin typeface="Arial" charset="0"/>
                <a:cs typeface="Arial" charset="0"/>
              </a:rPr>
              <a:t>: </a:t>
            </a:r>
            <a:r>
              <a:rPr lang="en-GB" sz="2200" dirty="0">
                <a:latin typeface="Arial" charset="0"/>
                <a:cs typeface="Arial" charset="0"/>
              </a:rPr>
              <a:t>Maternal and Child Health Programme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sz="2000" dirty="0">
                <a:latin typeface="Arial" charset="0"/>
                <a:cs typeface="Arial" charset="0"/>
              </a:rPr>
              <a:t>Women’s Health Screening and Health Outreach at Onigbongbo Market, Lagos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2000" b="1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latin typeface="Arial" charset="0"/>
                <a:cs typeface="Arial" charset="0"/>
              </a:rPr>
              <a:t>Oct </a:t>
            </a:r>
            <a:r>
              <a:rPr lang="en-GB" sz="2400" b="1" dirty="0">
                <a:latin typeface="Arial" charset="0"/>
                <a:cs typeface="Arial" charset="0"/>
              </a:rPr>
              <a:t>2013</a:t>
            </a:r>
            <a:r>
              <a:rPr lang="en-GB" sz="2000" dirty="0">
                <a:latin typeface="Arial" charset="0"/>
                <a:cs typeface="Arial" charset="0"/>
              </a:rPr>
              <a:t>: Breast &amp; Cervical Cancer Screening for women at Awolowo Market, Mushin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000" b="1" dirty="0">
                <a:solidFill>
                  <a:schemeClr val="tx1"/>
                </a:solidFill>
                <a:latin typeface="Arial" charset="0"/>
                <a:cs typeface="Arial" charset="0"/>
              </a:rPr>
              <a:t>Partnership with </a:t>
            </a:r>
            <a:r>
              <a:rPr lang="en-GB" sz="3000" b="1" dirty="0">
                <a:latin typeface="Arial" charset="0"/>
                <a:cs typeface="Arial" charset="0"/>
              </a:rPr>
              <a:t>Soroptimists Int’l Club </a:t>
            </a:r>
          </a:p>
        </p:txBody>
      </p:sp>
      <p:pic>
        <p:nvPicPr>
          <p:cNvPr id="17412" name="Picture 2" descr="http://www.patientsorganizations.org/attach.pl/1738/1959/LiveWell%20Initiative%20En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184" y="1447800"/>
            <a:ext cx="447992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648200" y="48768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b="1" i="1" dirty="0"/>
              <a:t>Oct </a:t>
            </a:r>
            <a:r>
              <a:rPr lang="en-GB" b="1" i="1" dirty="0" smtClean="0"/>
              <a:t>2013 LWI </a:t>
            </a:r>
            <a:r>
              <a:rPr lang="en-GB" b="1" i="1" dirty="0"/>
              <a:t>Award-</a:t>
            </a:r>
            <a:r>
              <a:rPr lang="en-GB" b="1" i="1" dirty="0" smtClean="0"/>
              <a:t>Winning IAPO PSD2013 Photo Contest </a:t>
            </a:r>
            <a:r>
              <a:rPr lang="en-GB" dirty="0" smtClean="0"/>
              <a:t>depicts</a:t>
            </a:r>
            <a:r>
              <a:rPr lang="en-GB" b="1" i="1" dirty="0" smtClean="0"/>
              <a:t> TRIPETS</a:t>
            </a:r>
            <a:r>
              <a:rPr lang="en-GB" dirty="0" smtClean="0"/>
              <a:t> </a:t>
            </a:r>
            <a:r>
              <a:rPr lang="en-GB" dirty="0"/>
              <a:t>at </a:t>
            </a:r>
            <a:r>
              <a:rPr lang="en-GB" dirty="0" smtClean="0"/>
              <a:t>the LWI Rural </a:t>
            </a:r>
            <a:r>
              <a:rPr lang="en-GB" dirty="0"/>
              <a:t>Health Mission Ipokia Ogun State Nigeria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05400"/>
          </a:xfrm>
        </p:spPr>
        <p:txBody>
          <a:bodyPr>
            <a:noAutofit/>
          </a:bodyPr>
          <a:lstStyle/>
          <a:p>
            <a:pPr marL="228600" indent="-228600"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latin typeface="Arial" charset="0"/>
                <a:cs typeface="Arial" charset="0"/>
              </a:rPr>
              <a:t>LWI has successfully reached the </a:t>
            </a:r>
            <a:r>
              <a:rPr lang="en-GB" sz="2200" b="1" i="1" dirty="0">
                <a:latin typeface="Arial" charset="0"/>
                <a:cs typeface="Arial" charset="0"/>
              </a:rPr>
              <a:t>bottom-of-the-pyramid </a:t>
            </a:r>
            <a:r>
              <a:rPr lang="en-GB" sz="2200" dirty="0">
                <a:latin typeface="Arial" charset="0"/>
                <a:cs typeface="Arial" charset="0"/>
              </a:rPr>
              <a:t>population groups (e.g. urban and rural poor, working poor) </a:t>
            </a:r>
          </a:p>
          <a:p>
            <a:pPr marL="457200" lvl="1" indent="-228600"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Arial" charset="0"/>
                <a:cs typeface="Arial" charset="0"/>
              </a:rPr>
              <a:t>LWI has impacted the lives of over </a:t>
            </a:r>
            <a:r>
              <a:rPr lang="en-GB" sz="2000" dirty="0" smtClean="0">
                <a:latin typeface="Arial" charset="0"/>
                <a:cs typeface="Arial" charset="0"/>
              </a:rPr>
              <a:t>1.5 </a:t>
            </a:r>
            <a:r>
              <a:rPr lang="en-GB" sz="2000" dirty="0">
                <a:latin typeface="Arial" charset="0"/>
                <a:cs typeface="Arial" charset="0"/>
              </a:rPr>
              <a:t>million Nigerians in the country’s 6 Geo-Political zones</a:t>
            </a:r>
          </a:p>
          <a:p>
            <a:pPr marL="457200" lvl="1" indent="-228600"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Arial" charset="0"/>
                <a:cs typeface="Arial" charset="0"/>
              </a:rPr>
              <a:t>Including over 400 disabled adults, thousands of school aged children and  thousands of women</a:t>
            </a:r>
          </a:p>
          <a:p>
            <a:pPr marL="457200" lvl="1" indent="-228600">
              <a:spcBef>
                <a:spcPct val="0"/>
              </a:spcBef>
              <a:spcAft>
                <a:spcPts val="1200"/>
              </a:spcAft>
            </a:pPr>
            <a:r>
              <a:rPr lang="en-GB" sz="2000" dirty="0">
                <a:latin typeface="Arial" charset="0"/>
                <a:cs typeface="Arial" charset="0"/>
              </a:rPr>
              <a:t>LWI has reached over 3,000 Ghanaians at their doorstep, Accra </a:t>
            </a:r>
            <a:r>
              <a:rPr lang="en-GB" sz="2000" dirty="0" smtClean="0">
                <a:latin typeface="Arial" charset="0"/>
                <a:cs typeface="Arial" charset="0"/>
              </a:rPr>
              <a:t>city</a:t>
            </a:r>
            <a:endParaRPr lang="en-GB" sz="20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0"/>
              </a:spcBef>
              <a:spcAft>
                <a:spcPts val="1200"/>
              </a:spcAft>
            </a:pPr>
            <a:r>
              <a:rPr lang="en-GB" sz="2200" dirty="0">
                <a:latin typeface="Arial" charset="0"/>
                <a:cs typeface="Arial" charset="0"/>
              </a:rPr>
              <a:t>LWI has pioneered proven approaches to reach BOP at  places such as taxi parks, markets and mechanic </a:t>
            </a:r>
            <a:r>
              <a:rPr lang="en-GB" sz="2200" dirty="0" smtClean="0">
                <a:latin typeface="Arial" charset="0"/>
                <a:cs typeface="Arial" charset="0"/>
              </a:rPr>
              <a:t>parks</a:t>
            </a:r>
            <a:endParaRPr lang="en-GB" sz="2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latin typeface="Arial" charset="0"/>
                <a:cs typeface="Arial" charset="0"/>
              </a:rPr>
              <a:t>LWI has helped address HRH shortages in Nigeria</a:t>
            </a:r>
          </a:p>
          <a:p>
            <a:pPr marL="457200" lvl="1" indent="-228600"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Arial" charset="0"/>
                <a:cs typeface="Arial" charset="0"/>
              </a:rPr>
              <a:t>Trained over 800 Alumni in short course and healthcare skills</a:t>
            </a:r>
          </a:p>
          <a:p>
            <a:pPr marL="457200" lvl="1" indent="-228600"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Arial" charset="0"/>
                <a:cs typeface="Arial" charset="0"/>
              </a:rPr>
              <a:t>Develops healthcare capacity in Immunisation Training, HIV/AIDS Care and  Counselling , Wellness Champions, First CPR and Diabetes Educators’ Training among several others </a:t>
            </a:r>
          </a:p>
          <a:p>
            <a:pPr marL="228600" indent="-228600"/>
            <a:endParaRPr lang="en-GB" sz="4400" dirty="0">
              <a:latin typeface="Arial" charset="0"/>
              <a:cs typeface="Arial" charset="0"/>
            </a:endParaRPr>
          </a:p>
          <a:p>
            <a:pPr marL="228600" indent="-228600">
              <a:buFontTx/>
              <a:buNone/>
            </a:pPr>
            <a:endParaRPr lang="en-GB" sz="4400" dirty="0">
              <a:latin typeface="Arial" charset="0"/>
              <a:cs typeface="Arial" charset="0"/>
            </a:endParaRP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685800"/>
          </a:xfrm>
        </p:spPr>
        <p:txBody>
          <a:bodyPr/>
          <a:lstStyle/>
          <a:p>
            <a:r>
              <a:rPr lang="en-GB" sz="3500" b="1" dirty="0">
                <a:latin typeface="Arial" charset="0"/>
                <a:cs typeface="Arial" charset="0"/>
              </a:rPr>
              <a:t>Results from LWI Approach</a:t>
            </a:r>
            <a:endParaRPr lang="en-GB" sz="3500" b="1" i="1" dirty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2578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500" dirty="0" smtClean="0">
                <a:ea typeface="+mn-ea"/>
              </a:rPr>
              <a:t>LWI is financially and organizationally ready to </a:t>
            </a:r>
            <a:r>
              <a:rPr lang="en-GB" sz="2500" dirty="0" smtClean="0">
                <a:ea typeface="+mn-ea"/>
              </a:rPr>
              <a:t>grow</a:t>
            </a:r>
            <a:endParaRPr lang="en-GB" sz="2500" dirty="0" smtClean="0">
              <a:ea typeface="+mn-ea"/>
            </a:endParaRP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300" dirty="0" smtClean="0"/>
              <a:t>LWI is poised to u</a:t>
            </a:r>
            <a:r>
              <a:rPr lang="en-US" sz="2300" dirty="0" err="1" smtClean="0"/>
              <a:t>pgrade</a:t>
            </a:r>
            <a:r>
              <a:rPr lang="en-US" sz="2300" dirty="0" smtClean="0"/>
              <a:t> </a:t>
            </a:r>
            <a:r>
              <a:rPr lang="en-US" sz="2300" dirty="0"/>
              <a:t>to Home Hospital Care System in 2015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300" dirty="0" smtClean="0"/>
              <a:t>LWI </a:t>
            </a:r>
            <a:r>
              <a:rPr lang="en-GB" sz="2300" dirty="0"/>
              <a:t>has </a:t>
            </a:r>
            <a:r>
              <a:rPr lang="en-GB" sz="2300" dirty="0" smtClean="0"/>
              <a:t>established base of partnerships with state and federal governments and private sector on which to grow in more geopolitical zones in Nigeria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300" dirty="0" smtClean="0"/>
              <a:t>LWI is exploring a partnership with an NGO in Uganda, to establish its first out-of-country office 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300" dirty="0" smtClean="0"/>
              <a:t>LWI is exploring partnership possibilities with would-be-partners, to replicate its model in other countries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300" dirty="0" smtClean="0"/>
              <a:t>LWI  wishes to establish an Academy Plant where donor land exists</a:t>
            </a:r>
            <a:endParaRPr lang="en-GB" sz="2300" dirty="0"/>
          </a:p>
          <a:p>
            <a:pPr>
              <a:defRPr/>
            </a:pPr>
            <a:endParaRPr lang="en-GB" sz="4400" dirty="0">
              <a:ea typeface="+mn-ea"/>
            </a:endParaRPr>
          </a:p>
          <a:p>
            <a:pPr>
              <a:buFontTx/>
              <a:buNone/>
              <a:defRPr/>
            </a:pPr>
            <a:endParaRPr lang="en-GB" sz="4400" dirty="0">
              <a:ea typeface="+mn-ea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en-GB" sz="3500" b="1" dirty="0">
                <a:latin typeface="Arial" charset="0"/>
                <a:cs typeface="Arial" charset="0"/>
              </a:rPr>
              <a:t>What next for LWI?</a:t>
            </a:r>
            <a:endParaRPr lang="en-GB" sz="3500" b="1" i="1" dirty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GB" b="1" i="1" dirty="0">
                <a:latin typeface="Arial" charset="0"/>
                <a:cs typeface="Arial" charset="0"/>
              </a:rPr>
              <a:t>Thank </a:t>
            </a:r>
            <a:r>
              <a:rPr lang="en-GB" b="1" i="1" dirty="0" smtClean="0">
                <a:latin typeface="Arial" charset="0"/>
                <a:cs typeface="Arial" charset="0"/>
              </a:rPr>
              <a:t>You</a:t>
            </a:r>
            <a:br>
              <a:rPr lang="en-GB" b="1" i="1" dirty="0" smtClean="0">
                <a:latin typeface="Arial" charset="0"/>
                <a:cs typeface="Arial" charset="0"/>
              </a:rPr>
            </a:br>
            <a:r>
              <a:rPr lang="en-GB" b="1" i="1" dirty="0" smtClean="0">
                <a:latin typeface="Arial" charset="0"/>
                <a:cs typeface="Arial" charset="0"/>
              </a:rPr>
              <a:t/>
            </a:r>
            <a:br>
              <a:rPr lang="en-GB" b="1" i="1" dirty="0" smtClean="0">
                <a:latin typeface="Arial" charset="0"/>
                <a:cs typeface="Arial" charset="0"/>
              </a:rPr>
            </a:br>
            <a:r>
              <a:rPr lang="en-GB" sz="4000" b="1" i="1" dirty="0" smtClean="0">
                <a:latin typeface="Arial" charset="0"/>
                <a:cs typeface="Arial" charset="0"/>
              </a:rPr>
              <a:t>LWI… </a:t>
            </a:r>
            <a:r>
              <a:rPr lang="en-US" sz="4000" i="1" dirty="0">
                <a:solidFill>
                  <a:srgbClr val="14067A"/>
                </a:solidFill>
                <a:latin typeface="Arial" charset="0"/>
                <a:cs typeface="Arial" charset="0"/>
              </a:rPr>
              <a:t>Today</a:t>
            </a:r>
            <a:r>
              <a:rPr lang="ja-JP" altLang="en-US" sz="4000" i="1" dirty="0">
                <a:solidFill>
                  <a:srgbClr val="14067A"/>
                </a:solidFill>
                <a:latin typeface="Arial" charset="0"/>
                <a:cs typeface="Arial" charset="0"/>
              </a:rPr>
              <a:t>’</a:t>
            </a:r>
            <a:r>
              <a:rPr lang="en-US" sz="4000" i="1" dirty="0">
                <a:solidFill>
                  <a:srgbClr val="14067A"/>
                </a:solidFill>
                <a:latin typeface="Arial" charset="0"/>
                <a:cs typeface="Arial" charset="0"/>
              </a:rPr>
              <a:t>s</a:t>
            </a:r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charset="0"/>
                <a:cs typeface="Arial" charset="0"/>
              </a:rPr>
              <a:t>HOPE</a:t>
            </a:r>
            <a:r>
              <a:rPr lang="en-US" sz="4000" dirty="0">
                <a:latin typeface="Arial" charset="0"/>
                <a:cs typeface="Arial" charset="0"/>
              </a:rPr>
              <a:t> for </a:t>
            </a:r>
            <a:r>
              <a:rPr lang="en-US" sz="4000" i="1" dirty="0">
                <a:solidFill>
                  <a:srgbClr val="0C067A"/>
                </a:solidFill>
                <a:latin typeface="Arial" charset="0"/>
                <a:cs typeface="Arial" charset="0"/>
              </a:rPr>
              <a:t>Tomorrow</a:t>
            </a:r>
            <a:r>
              <a:rPr lang="ja-JP" altLang="en-US" sz="4000" i="1" dirty="0">
                <a:solidFill>
                  <a:srgbClr val="0C067A"/>
                </a:solidFill>
                <a:latin typeface="Arial" charset="0"/>
                <a:cs typeface="Arial" charset="0"/>
              </a:rPr>
              <a:t>’</a:t>
            </a:r>
            <a:r>
              <a:rPr lang="en-US" sz="4000" i="1" dirty="0">
                <a:solidFill>
                  <a:srgbClr val="0C067A"/>
                </a:solidFill>
                <a:latin typeface="Arial" charset="0"/>
                <a:cs typeface="Arial" charset="0"/>
              </a:rPr>
              <a:t>s</a:t>
            </a:r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 smtClean="0">
                <a:latin typeface="Arial" charset="0"/>
                <a:cs typeface="Arial" charset="0"/>
              </a:rPr>
              <a:t>Healthcare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i="1" dirty="0" smtClean="0">
                <a:solidFill>
                  <a:srgbClr val="0C067A"/>
                </a:solidFill>
                <a:latin typeface="Arial" charset="0"/>
                <a:cs typeface="Arial" charset="0"/>
              </a:rPr>
              <a:t>LWI …Live Well …Live </a:t>
            </a:r>
            <a:r>
              <a:rPr lang="en-US" sz="4000" i="1" dirty="0" smtClean="0">
                <a:solidFill>
                  <a:srgbClr val="0C067A"/>
                </a:solidFill>
                <a:latin typeface="Arial" charset="0"/>
                <a:cs typeface="Arial" charset="0"/>
              </a:rPr>
              <a:t>Long!</a:t>
            </a:r>
            <a:r>
              <a:rPr lang="en-GB" sz="4000" b="1" i="1" dirty="0">
                <a:latin typeface="Arial" charset="0"/>
                <a:cs typeface="Arial" charset="0"/>
              </a:rPr>
              <a:t/>
            </a:r>
            <a:br>
              <a:rPr lang="en-GB" sz="4000" b="1" i="1" dirty="0">
                <a:latin typeface="Arial" charset="0"/>
                <a:cs typeface="Arial" charset="0"/>
              </a:rPr>
            </a:b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>Please </a:t>
            </a: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>visit our website at </a:t>
            </a:r>
            <a:br>
              <a:rPr lang="en-US" sz="2800" b="1" i="1" dirty="0" smtClean="0">
                <a:solidFill>
                  <a:srgbClr val="0C067A"/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0C067A"/>
                </a:solidFill>
                <a:latin typeface="Arial" charset="0"/>
                <a:hlinkClick r:id="rId3"/>
              </a:rPr>
              <a:t>www.livewellng.org</a:t>
            </a: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/>
            </a:r>
            <a:br>
              <a:rPr lang="en-US" sz="2800" b="1" i="1" dirty="0" smtClean="0">
                <a:solidFill>
                  <a:srgbClr val="0C067A"/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>Follow us on Twitter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@L_W_I</a:t>
            </a:r>
            <a:b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>Like us on Facebook at </a:t>
            </a:r>
            <a:br>
              <a:rPr lang="en-US" sz="2800" b="1" i="1" dirty="0" smtClean="0">
                <a:solidFill>
                  <a:srgbClr val="0C067A"/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0C067A"/>
                </a:solidFill>
                <a:latin typeface="Arial" charset="0"/>
                <a:hlinkClick r:id="rId4"/>
              </a:rPr>
              <a:t>www.facebook.com/LiveWell.Initiative.LWI</a:t>
            </a:r>
            <a:r>
              <a:rPr lang="en-US" sz="2800" b="1" i="1" dirty="0" smtClean="0">
                <a:solidFill>
                  <a:srgbClr val="0C067A"/>
                </a:solidFill>
                <a:latin typeface="Arial" charset="0"/>
              </a:rPr>
              <a:t> </a:t>
            </a:r>
            <a:r>
              <a:rPr lang="en-US" sz="3000" b="1" i="1" dirty="0" smtClean="0">
                <a:solidFill>
                  <a:srgbClr val="0C067A"/>
                </a:solidFill>
                <a:latin typeface="Arial" charset="0"/>
              </a:rPr>
              <a:t/>
            </a:r>
            <a:br>
              <a:rPr lang="en-US" sz="3000" b="1" i="1" dirty="0" smtClean="0">
                <a:solidFill>
                  <a:srgbClr val="0C067A"/>
                </a:solidFill>
                <a:latin typeface="Arial" charset="0"/>
              </a:rPr>
            </a:br>
            <a:endParaRPr lang="en-GB" sz="3000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  <a:cs typeface="Arial" charset="0"/>
              </a:rPr>
              <a:t>Presentation Overview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Who are we?</a:t>
            </a:r>
          </a:p>
          <a:p>
            <a:r>
              <a:rPr lang="en-US" dirty="0">
                <a:latin typeface="Arial" charset="0"/>
                <a:cs typeface="Arial" charset="0"/>
              </a:rPr>
              <a:t>What do we do?</a:t>
            </a:r>
          </a:p>
          <a:p>
            <a:r>
              <a:rPr lang="en-US" dirty="0">
                <a:latin typeface="Arial" charset="0"/>
                <a:cs typeface="Arial" charset="0"/>
              </a:rPr>
              <a:t>How did we become sustainable?</a:t>
            </a:r>
          </a:p>
          <a:p>
            <a:r>
              <a:rPr lang="en-US" dirty="0">
                <a:latin typeface="Arial" charset="0"/>
                <a:cs typeface="Arial" charset="0"/>
              </a:rPr>
              <a:t>What next?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543800" cy="762000"/>
          </a:xfrm>
        </p:spPr>
        <p:txBody>
          <a:bodyPr/>
          <a:lstStyle/>
          <a:p>
            <a:pPr eaLnBrk="1" hangingPunct="1"/>
            <a:r>
              <a:rPr lang="en-US" sz="3500" b="1" dirty="0">
                <a:latin typeface="Arial" charset="0"/>
                <a:cs typeface="Arial" charset="0"/>
              </a:rPr>
              <a:t>Who Are We?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382000" cy="3429000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300" b="1" dirty="0">
                <a:latin typeface="Arial" charset="0"/>
                <a:cs typeface="Arial" charset="0"/>
              </a:rPr>
              <a:t>LiveWell Initiative</a:t>
            </a:r>
            <a:r>
              <a:rPr lang="en-US" sz="2300" dirty="0">
                <a:latin typeface="Arial" charset="0"/>
                <a:cs typeface="Arial" charset="0"/>
              </a:rPr>
              <a:t> LWI  is a self-sustaining healthcare NGO registered in Nigeria (</a:t>
            </a:r>
            <a:r>
              <a:rPr lang="en-US" sz="2300" dirty="0" smtClean="0">
                <a:latin typeface="Arial" charset="0"/>
                <a:cs typeface="Arial" charset="0"/>
              </a:rPr>
              <a:t>RC: </a:t>
            </a:r>
            <a:r>
              <a:rPr lang="en-US" sz="2300" dirty="0">
                <a:latin typeface="Arial" charset="0"/>
                <a:cs typeface="Arial" charset="0"/>
              </a:rPr>
              <a:t>692490)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Arial" charset="0"/>
                <a:cs typeface="Arial" charset="0"/>
              </a:rPr>
              <a:t>LWI</a:t>
            </a:r>
            <a:r>
              <a:rPr lang="ja-JP" altLang="en-US" sz="2300" dirty="0">
                <a:latin typeface="Arial" charset="0"/>
                <a:cs typeface="Arial" charset="0"/>
              </a:rPr>
              <a:t>’</a:t>
            </a:r>
            <a:r>
              <a:rPr lang="en-US" sz="2300" dirty="0">
                <a:latin typeface="Arial" charset="0"/>
                <a:cs typeface="Arial" charset="0"/>
              </a:rPr>
              <a:t>s vision is to </a:t>
            </a:r>
            <a:r>
              <a:rPr lang="ja-JP" altLang="en-US" sz="2300" dirty="0">
                <a:latin typeface="Arial" charset="0"/>
                <a:cs typeface="Arial" charset="0"/>
              </a:rPr>
              <a:t>“</a:t>
            </a:r>
            <a:r>
              <a:rPr lang="en-US" sz="2300" dirty="0">
                <a:latin typeface="Arial" charset="0"/>
                <a:cs typeface="Arial" charset="0"/>
              </a:rPr>
              <a:t>half health illiteracy in Africa by 2030</a:t>
            </a:r>
            <a:r>
              <a:rPr lang="ja-JP" altLang="en-US" sz="2300" dirty="0">
                <a:latin typeface="Arial" charset="0"/>
                <a:cs typeface="Arial" charset="0"/>
              </a:rPr>
              <a:t>”</a:t>
            </a:r>
            <a:r>
              <a:rPr lang="en-US" sz="2300" dirty="0">
                <a:latin typeface="Arial" charset="0"/>
                <a:cs typeface="Arial" charset="0"/>
              </a:rPr>
              <a:t> thereby increasing life expectancy to 70 years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Arial" charset="0"/>
                <a:cs typeface="Arial" charset="0"/>
              </a:rPr>
              <a:t>LWI is a community-based organization with a national orientation and international outlook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Arial" charset="0"/>
                <a:cs typeface="Arial" charset="0"/>
              </a:rPr>
              <a:t>LWI</a:t>
            </a:r>
            <a:r>
              <a:rPr lang="ja-JP" altLang="en-US" sz="2300" dirty="0">
                <a:latin typeface="Arial" charset="0"/>
                <a:cs typeface="Arial" charset="0"/>
              </a:rPr>
              <a:t>’</a:t>
            </a:r>
            <a:r>
              <a:rPr lang="en-US" sz="2300" dirty="0">
                <a:latin typeface="Arial" charset="0"/>
                <a:cs typeface="Arial" charset="0"/>
              </a:rPr>
              <a:t>s </a:t>
            </a:r>
            <a:r>
              <a:rPr lang="ja-JP" altLang="en-US" sz="2300" dirty="0">
                <a:latin typeface="Arial" charset="0"/>
                <a:cs typeface="Arial" charset="0"/>
              </a:rPr>
              <a:t>‘</a:t>
            </a:r>
            <a:r>
              <a:rPr lang="en-US" sz="2300" dirty="0">
                <a:latin typeface="Arial" charset="0"/>
                <a:cs typeface="Arial" charset="0"/>
              </a:rPr>
              <a:t>niche</a:t>
            </a:r>
            <a:r>
              <a:rPr lang="ja-JP" altLang="en-US" sz="2300" dirty="0">
                <a:latin typeface="Arial" charset="0"/>
                <a:cs typeface="Arial" charset="0"/>
              </a:rPr>
              <a:t>’</a:t>
            </a:r>
            <a:r>
              <a:rPr lang="en-US" sz="2300" dirty="0">
                <a:latin typeface="Arial" charset="0"/>
                <a:cs typeface="Arial" charset="0"/>
              </a:rPr>
              <a:t> is promoting health literacy and wellness and </a:t>
            </a:r>
            <a:r>
              <a:rPr lang="en-US" sz="2300" dirty="0">
                <a:latin typeface="Arial" charset="0"/>
                <a:cs typeface="Times New Roman" charset="0"/>
              </a:rPr>
              <a:t>increasing life expectancy through health empowerment</a:t>
            </a:r>
            <a:endParaRPr lang="en-US" sz="2300" dirty="0">
              <a:latin typeface="Arial" charset="0"/>
              <a:cs typeface="Arial" charset="0"/>
            </a:endParaRPr>
          </a:p>
          <a:p>
            <a:pPr marL="228600" indent="-228600" eaLnBrk="1" hangingPunct="1"/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4100" name="Picture Placeholder 4" descr="Copy of LWI Health Fair 2010 Flye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013" y="4953000"/>
            <a:ext cx="33289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041"/>
            <a:ext cx="7848600" cy="715963"/>
          </a:xfrm>
        </p:spPr>
        <p:txBody>
          <a:bodyPr/>
          <a:lstStyle/>
          <a:p>
            <a:pPr eaLnBrk="1" hangingPunct="1"/>
            <a:r>
              <a:rPr lang="en-US" sz="3500" b="1" dirty="0">
                <a:solidFill>
                  <a:schemeClr val="tx1"/>
                </a:solidFill>
                <a:latin typeface="Arial" charset="0"/>
                <a:cs typeface="Arial" charset="0"/>
              </a:rPr>
              <a:t>Why Health Literacy?</a:t>
            </a:r>
          </a:p>
        </p:txBody>
      </p:sp>
      <p:sp>
        <p:nvSpPr>
          <p:cNvPr id="5123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3886200" cy="1981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ea typeface="+mn-ea"/>
              </a:rPr>
              <a:t>Health literacy</a:t>
            </a:r>
          </a:p>
          <a:p>
            <a:pPr marL="228600" indent="-2286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is very low in society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has no direct relationship to socio-demographic status and educational attainment</a:t>
            </a:r>
          </a:p>
        </p:txBody>
      </p:sp>
      <p:pic>
        <p:nvPicPr>
          <p:cNvPr id="5124" name="Content Placeholder 7" descr="LWI YearEnd 2009 Other pics and 2010 Health Fair 9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27163"/>
            <a:ext cx="37465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533400" y="4749800"/>
            <a:ext cx="8610600" cy="165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/>
              <a:t>Health literacy can be achieved through the informal sector….</a:t>
            </a:r>
          </a:p>
          <a:p>
            <a:pPr marL="342900" indent="-342900" eaLnBrk="1" hangingPunct="1">
              <a:spcBef>
                <a:spcPts val="300"/>
              </a:spcBef>
              <a:buFont typeface="Arial"/>
              <a:buChar char="•"/>
            </a:pPr>
            <a:r>
              <a:rPr lang="en-GB" sz="2200" dirty="0"/>
              <a:t>is well organised with its own structure and hierarchies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200" dirty="0"/>
              <a:t>is seemingly better organised than the formal private health </a:t>
            </a:r>
            <a:r>
              <a:rPr lang="en-GB" sz="2200" dirty="0" smtClean="0"/>
              <a:t>sector</a:t>
            </a:r>
            <a:endParaRPr lang="en-GB" sz="2200" dirty="0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381000" y="3276600"/>
            <a:ext cx="4144963" cy="1225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/>
              <a:t>Health illiteracy results in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kern="0" dirty="0"/>
              <a:t>i</a:t>
            </a:r>
            <a:r>
              <a:rPr lang="en-US" sz="2200" kern="0" dirty="0" smtClean="0"/>
              <a:t>ncreased morbidity/mortality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kern="0" dirty="0" smtClean="0"/>
              <a:t>preventable deaths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2200" kern="0" dirty="0" smtClean="0"/>
          </a:p>
        </p:txBody>
      </p:sp>
      <p:sp>
        <p:nvSpPr>
          <p:cNvPr id="51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537325"/>
            <a:ext cx="152400" cy="32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C5E28BF-9DB6-6448-A80C-88D231032C59}" type="slidenum">
              <a:rPr lang="en-US"/>
              <a:pPr/>
              <a:t>4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1176338"/>
          </a:xfrm>
        </p:spPr>
        <p:txBody>
          <a:bodyPr/>
          <a:lstStyle/>
          <a:p>
            <a:r>
              <a:rPr lang="en-GB" sz="2000">
                <a:latin typeface="Arial" charset="0"/>
                <a:cs typeface="Arial" charset="0"/>
              </a:rPr>
              <a:t>Community Health Initiatives</a:t>
            </a:r>
          </a:p>
          <a:p>
            <a:r>
              <a:rPr lang="en-GB" sz="2000">
                <a:latin typeface="Arial" charset="0"/>
                <a:cs typeface="Arial" charset="0"/>
              </a:rPr>
              <a:t>Workplace Wellness</a:t>
            </a:r>
          </a:p>
          <a:p>
            <a:r>
              <a:rPr lang="en-GB" sz="2000">
                <a:latin typeface="Arial" charset="0"/>
                <a:cs typeface="Arial" charset="0"/>
              </a:rPr>
              <a:t>EasyHealth (</a:t>
            </a:r>
            <a:r>
              <a:rPr lang="en-GB" sz="2000" i="1">
                <a:latin typeface="Arial" charset="0"/>
                <a:cs typeface="Arial" charset="0"/>
              </a:rPr>
              <a:t>home healthcare)</a:t>
            </a:r>
          </a:p>
          <a:p>
            <a:endParaRPr lang="en-GB" sz="240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9906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en-GB" sz="3900" b="1" dirty="0" smtClean="0">
                <a:latin typeface="Arial" charset="0"/>
                <a:cs typeface="Arial" charset="0"/>
              </a:rPr>
              <a:t>What </a:t>
            </a:r>
            <a:r>
              <a:rPr lang="en-GB" sz="3900" b="1" dirty="0">
                <a:latin typeface="Arial" charset="0"/>
                <a:cs typeface="Arial" charset="0"/>
              </a:rPr>
              <a:t>Do We Do?</a:t>
            </a:r>
            <a:br>
              <a:rPr lang="en-GB" sz="3900" b="1" dirty="0">
                <a:latin typeface="Arial" charset="0"/>
                <a:cs typeface="Arial" charset="0"/>
              </a:rPr>
            </a:br>
            <a:r>
              <a:rPr lang="en-GB" sz="2800" b="1" dirty="0">
                <a:latin typeface="Arial" charset="0"/>
                <a:cs typeface="Arial" charset="0"/>
              </a:rPr>
              <a:t>Offer highly valued services to “paying” customers</a:t>
            </a:r>
            <a:br>
              <a:rPr lang="en-GB" sz="2800" b="1" dirty="0">
                <a:latin typeface="Arial" charset="0"/>
                <a:cs typeface="Arial" charset="0"/>
              </a:rPr>
            </a:br>
            <a:endParaRPr lang="en-GB" sz="2800" b="1" dirty="0">
              <a:latin typeface="Arial" charset="0"/>
              <a:cs typeface="Arial" charset="0"/>
            </a:endParaRPr>
          </a:p>
        </p:txBody>
      </p:sp>
      <p:pic>
        <p:nvPicPr>
          <p:cNvPr id="6149" name="Picture 2" descr="C:\Users\BISI\Desktop\GTB EHES  18th Jan, 2011\IMG_3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95399"/>
            <a:ext cx="2514600" cy="17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8600" y="4724400"/>
            <a:ext cx="4191000" cy="1524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2000" kern="0" dirty="0" smtClean="0"/>
              <a:t>Health Fairs</a:t>
            </a:r>
          </a:p>
          <a:p>
            <a:pPr>
              <a:defRPr/>
            </a:pPr>
            <a:r>
              <a:rPr lang="en-GB" sz="2000" kern="0" dirty="0" smtClean="0"/>
              <a:t>World  Health Day Celebrations</a:t>
            </a:r>
          </a:p>
          <a:p>
            <a:pPr>
              <a:defRPr/>
            </a:pPr>
            <a:r>
              <a:rPr lang="en-GB" sz="2000" kern="0" dirty="0" smtClean="0"/>
              <a:t>Grand Health Bazar</a:t>
            </a:r>
          </a:p>
          <a:p>
            <a:pPr>
              <a:defRPr/>
            </a:pPr>
            <a:r>
              <a:rPr lang="en-GB" sz="2000" kern="0" dirty="0" smtClean="0"/>
              <a:t>Health </a:t>
            </a:r>
            <a:r>
              <a:rPr lang="en-GB" sz="2000" kern="0" dirty="0" smtClean="0"/>
              <a:t>Related Focus </a:t>
            </a:r>
            <a:r>
              <a:rPr lang="en-GB" sz="2000" kern="0" dirty="0" smtClean="0"/>
              <a:t>Groups</a:t>
            </a:r>
            <a:endParaRPr lang="en-GB" sz="2000" kern="0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429000" y="3200400"/>
            <a:ext cx="3200400" cy="1008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2000" kern="0" dirty="0" smtClean="0"/>
              <a:t>Capacity Development</a:t>
            </a:r>
          </a:p>
          <a:p>
            <a:pPr>
              <a:defRPr/>
            </a:pPr>
            <a:r>
              <a:rPr lang="en-GB" sz="2000" kern="0" dirty="0" smtClean="0"/>
              <a:t>Customised Trainings</a:t>
            </a:r>
          </a:p>
          <a:p>
            <a:pPr>
              <a:defRPr/>
            </a:pPr>
            <a:endParaRPr lang="en-GB" sz="2400" i="1" kern="0" dirty="0" smtClean="0"/>
          </a:p>
        </p:txBody>
      </p:sp>
      <p:pic>
        <p:nvPicPr>
          <p:cNvPr id="6152" name="Content Placeholder 4" descr="Picture 01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2743200"/>
            <a:ext cx="2514600" cy="18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Content Placeholder 6" descr="DSC0174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743200"/>
            <a:ext cx="2743200" cy="18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IMG-20110309-001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134970"/>
            <a:ext cx="2350001" cy="172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  <p:pic>
        <p:nvPicPr>
          <p:cNvPr id="6148" name="Content Placeholder 8" descr="100_16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399" y="4419600"/>
            <a:ext cx="241999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95300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GB" sz="5100" dirty="0" smtClean="0">
                <a:ea typeface="+mn-ea"/>
              </a:rPr>
              <a:t>LWI </a:t>
            </a:r>
            <a:r>
              <a:rPr lang="en-GB" sz="5100" dirty="0" smtClean="0">
                <a:ea typeface="+mn-ea"/>
              </a:rPr>
              <a:t>works with the </a:t>
            </a:r>
            <a:r>
              <a:rPr lang="en-GB" sz="5100" b="1" i="1" dirty="0" smtClean="0">
                <a:ea typeface="+mn-ea"/>
              </a:rPr>
              <a:t>bottom-of-the-pyramid </a:t>
            </a:r>
            <a:r>
              <a:rPr lang="en-GB" sz="5100" dirty="0" smtClean="0">
                <a:ea typeface="+mn-ea"/>
              </a:rPr>
              <a:t>populations: the Urban </a:t>
            </a:r>
            <a:r>
              <a:rPr lang="en-GB" sz="5100" dirty="0" smtClean="0">
                <a:ea typeface="+mn-ea"/>
              </a:rPr>
              <a:t>Poor, Rural Poor, and the Working Poor</a:t>
            </a:r>
          </a:p>
          <a:p>
            <a:pPr>
              <a:defRPr/>
            </a:pPr>
            <a:endParaRPr lang="en-GB" sz="5100" dirty="0" smtClean="0">
              <a:ea typeface="+mn-ea"/>
            </a:endParaRPr>
          </a:p>
          <a:p>
            <a:pPr>
              <a:defRPr/>
            </a:pPr>
            <a:r>
              <a:rPr lang="en-GB" sz="5100" dirty="0" smtClean="0">
                <a:ea typeface="+mn-ea"/>
              </a:rPr>
              <a:t>LWI has impacted the lives of over </a:t>
            </a:r>
            <a:r>
              <a:rPr lang="en-GB" sz="5100" dirty="0" smtClean="0">
                <a:ea typeface="+mn-ea"/>
              </a:rPr>
              <a:t>1.5 </a:t>
            </a:r>
            <a:r>
              <a:rPr lang="en-GB" sz="5100" dirty="0" smtClean="0">
                <a:ea typeface="+mn-ea"/>
              </a:rPr>
              <a:t>million Nigerians including over 400 disabled adults, and over 3,000 Ghanaians directly and indirectly by proxy contact. </a:t>
            </a:r>
          </a:p>
          <a:p>
            <a:pPr>
              <a:defRPr/>
            </a:pPr>
            <a:endParaRPr lang="en-GB" sz="5100" dirty="0" smtClean="0">
              <a:ea typeface="+mn-ea"/>
            </a:endParaRPr>
          </a:p>
          <a:p>
            <a:pPr>
              <a:defRPr/>
            </a:pPr>
            <a:r>
              <a:rPr lang="en-GB" sz="5100" dirty="0" smtClean="0">
                <a:ea typeface="+mn-ea"/>
              </a:rPr>
              <a:t>LWI reaches out to the underserved and less-privileged in the society, at taxi parks, markets and mechanic parks.</a:t>
            </a:r>
          </a:p>
          <a:p>
            <a:pPr marL="109728" indent="0">
              <a:buFontTx/>
              <a:buNone/>
              <a:defRPr/>
            </a:pPr>
            <a:endParaRPr lang="en-GB" sz="5100" dirty="0">
              <a:ea typeface="+mn-ea"/>
            </a:endParaRPr>
          </a:p>
          <a:p>
            <a:pPr>
              <a:defRPr/>
            </a:pPr>
            <a:r>
              <a:rPr lang="en-GB" sz="5100" dirty="0" smtClean="0">
                <a:ea typeface="+mn-ea"/>
              </a:rPr>
              <a:t>We are currently creating awareness on such issues as Hepatitis and Maternal, Newborn</a:t>
            </a:r>
            <a:r>
              <a:rPr lang="en-GB" sz="5100" dirty="0" smtClean="0">
                <a:ea typeface="+mn-ea"/>
              </a:rPr>
              <a:t> &amp; Child Health MNCH through partnerships and forums such as the LWI Strategic Focus Group Meeting SFGM</a:t>
            </a:r>
            <a:r>
              <a:rPr lang="en-GB" sz="5100" dirty="0" smtClean="0">
                <a:ea typeface="+mn-ea"/>
              </a:rPr>
              <a:t>.</a:t>
            </a:r>
          </a:p>
        </p:txBody>
      </p:sp>
      <p:sp>
        <p:nvSpPr>
          <p:cNvPr id="7172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3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Arial" charset="0"/>
                <a:cs typeface="Arial" charset="0"/>
              </a:rPr>
              <a:t>Key Areas of Impact – </a:t>
            </a:r>
            <a:r>
              <a:rPr lang="en-GB" sz="3500" b="1" dirty="0">
                <a:latin typeface="Arial" charset="0"/>
                <a:cs typeface="Arial" charset="0"/>
              </a:rPr>
              <a:t/>
            </a:r>
            <a:br>
              <a:rPr lang="en-GB" sz="3500" b="1" dirty="0">
                <a:latin typeface="Arial" charset="0"/>
                <a:cs typeface="Arial" charset="0"/>
              </a:rPr>
            </a:br>
            <a:r>
              <a:rPr lang="en-GB" sz="2500" b="1" i="1" dirty="0">
                <a:latin typeface="Arial" charset="0"/>
                <a:cs typeface="Arial" charset="0"/>
              </a:rPr>
              <a:t>bottom-of-the-pyramid populations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LWI Programme Coverage</a:t>
            </a:r>
            <a:endParaRPr lang="en-US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Markets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Villages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Schools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Settlements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Taxi Parks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Mechanics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 Workshops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Conglomerates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Banks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Rural areas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Semi-Urban </a:t>
            </a:r>
            <a:r>
              <a:rPr lang="en-US" dirty="0" smtClean="0">
                <a:latin typeface="Arial" charset="0"/>
                <a:cs typeface="Arial" charset="0"/>
              </a:rPr>
              <a:t>areas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Urban areas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Conferences / Exhibitions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Forums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Health Fairs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Corporates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Organised </a:t>
            </a:r>
            <a:r>
              <a:rPr lang="en-US" dirty="0" smtClean="0">
                <a:latin typeface="Arial" charset="0"/>
                <a:cs typeface="Arial" charset="0"/>
              </a:rPr>
              <a:t>gatherings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905125" y="4267200"/>
            <a:ext cx="2895600" cy="433388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1800" b="1">
                <a:latin typeface="Arial" charset="0"/>
                <a:cs typeface="Arial" charset="0"/>
              </a:rPr>
              <a:t>H</a:t>
            </a:r>
            <a:r>
              <a:rPr lang="en-US" sz="1800">
                <a:latin typeface="Arial" charset="0"/>
                <a:cs typeface="Arial" charset="0"/>
              </a:rPr>
              <a:t>IV/</a:t>
            </a:r>
            <a:r>
              <a:rPr lang="en-US" sz="1800" b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IDS </a:t>
            </a:r>
            <a:r>
              <a:rPr lang="en-US" sz="1800" b="1">
                <a:latin typeface="Arial" charset="0"/>
                <a:cs typeface="Arial" charset="0"/>
              </a:rPr>
              <a:t>E</a:t>
            </a:r>
            <a:r>
              <a:rPr lang="en-US" sz="1800">
                <a:latin typeface="Arial" charset="0"/>
                <a:cs typeface="Arial" charset="0"/>
              </a:rPr>
              <a:t>nlightenment </a:t>
            </a:r>
            <a:r>
              <a:rPr lang="en-US" sz="1800" b="1">
                <a:latin typeface="Arial" charset="0"/>
                <a:cs typeface="Arial" charset="0"/>
              </a:rPr>
              <a:t>P</a:t>
            </a:r>
            <a:r>
              <a:rPr lang="en-US" sz="1800">
                <a:latin typeface="Arial" charset="0"/>
                <a:cs typeface="Arial" charset="0"/>
              </a:rPr>
              <a:t>rogramme (HAEP)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tx1"/>
                </a:solidFill>
                <a:ea typeface="+mj-ea"/>
              </a:rPr>
              <a:t>Who Do We do?</a:t>
            </a:r>
            <a:br>
              <a:rPr lang="en-US" sz="3500" b="1" dirty="0" smtClean="0">
                <a:solidFill>
                  <a:schemeClr val="tx1"/>
                </a:solidFill>
                <a:ea typeface="+mj-ea"/>
              </a:rPr>
            </a:br>
            <a:r>
              <a:rPr lang="en-US" sz="2800" b="1" dirty="0" smtClean="0">
                <a:solidFill>
                  <a:schemeClr val="tx1"/>
                </a:solidFill>
                <a:ea typeface="+mj-ea"/>
              </a:rPr>
              <a:t>So we deliver free services in communities </a:t>
            </a:r>
            <a:endParaRPr lang="en-US" sz="2800" b="1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10244" name="Content Placeholder 7" descr="LWI YearEnd 2009 Other pics and 2010 Health Fair 9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1506538"/>
            <a:ext cx="25082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525" y="3005138"/>
            <a:ext cx="2895600" cy="7286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 smtClean="0"/>
              <a:t>I</a:t>
            </a:r>
            <a:r>
              <a:rPr lang="en-US" sz="1800" kern="0" dirty="0" smtClean="0"/>
              <a:t>llness </a:t>
            </a:r>
            <a:r>
              <a:rPr lang="en-US" sz="1800" b="1" kern="0" dirty="0" smtClean="0"/>
              <a:t>P</a:t>
            </a:r>
            <a:r>
              <a:rPr lang="en-US" sz="1800" kern="0" dirty="0" smtClean="0"/>
              <a:t>overty </a:t>
            </a:r>
            <a:r>
              <a:rPr lang="en-US" sz="1800" b="1" kern="0" dirty="0" smtClean="0"/>
              <a:t>A</a:t>
            </a:r>
            <a:r>
              <a:rPr lang="en-US" sz="1800" kern="0" dirty="0" smtClean="0"/>
              <a:t>lleviation </a:t>
            </a:r>
            <a:r>
              <a:rPr lang="en-US" sz="1800" b="1" kern="0" dirty="0" err="1" smtClean="0"/>
              <a:t>P</a:t>
            </a:r>
            <a:r>
              <a:rPr lang="en-US" sz="1800" kern="0" dirty="0" err="1" smtClean="0"/>
              <a:t>rogramme</a:t>
            </a:r>
            <a:r>
              <a:rPr lang="en-US" sz="1800" i="1" kern="0" dirty="0" smtClean="0"/>
              <a:t> </a:t>
            </a:r>
            <a:r>
              <a:rPr lang="en-US" sz="1800" kern="0" dirty="0" smtClean="0"/>
              <a:t>(IPAP)</a:t>
            </a:r>
            <a:endParaRPr lang="en-US" sz="1800" i="1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48300" y="5568950"/>
            <a:ext cx="3733800" cy="723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 smtClean="0"/>
              <a:t>D</a:t>
            </a:r>
            <a:r>
              <a:rPr lang="en-US" sz="1800" kern="0" dirty="0" smtClean="0"/>
              <a:t>rug </a:t>
            </a:r>
            <a:r>
              <a:rPr lang="en-US" sz="1800" b="1" kern="0" dirty="0" smtClean="0"/>
              <a:t>U</a:t>
            </a:r>
            <a:r>
              <a:rPr lang="en-US" sz="1800" kern="0" dirty="0" smtClean="0"/>
              <a:t>se, </a:t>
            </a:r>
            <a:r>
              <a:rPr lang="en-US" sz="1800" b="1" kern="0" dirty="0" smtClean="0"/>
              <a:t>A</a:t>
            </a:r>
            <a:r>
              <a:rPr lang="en-US" sz="1800" kern="0" dirty="0" smtClean="0"/>
              <a:t>buse, </a:t>
            </a:r>
            <a:r>
              <a:rPr lang="en-US" sz="1800" b="1" kern="0" dirty="0" smtClean="0"/>
              <a:t>D</a:t>
            </a:r>
            <a:r>
              <a:rPr lang="en-US" sz="1800" kern="0" dirty="0" smtClean="0"/>
              <a:t>isuse </a:t>
            </a:r>
            <a:r>
              <a:rPr lang="en-US" sz="1800" b="1" kern="0" dirty="0" smtClean="0"/>
              <a:t>E</a:t>
            </a:r>
            <a:r>
              <a:rPr lang="en-US" sz="1800" kern="0" dirty="0" smtClean="0"/>
              <a:t>nlightenment </a:t>
            </a:r>
            <a:r>
              <a:rPr lang="en-US" sz="1800" b="1" kern="0" dirty="0" smtClean="0"/>
              <a:t>S</a:t>
            </a:r>
            <a:r>
              <a:rPr lang="en-US" sz="1800" kern="0" dirty="0" smtClean="0"/>
              <a:t>cheme (DUADES)</a:t>
            </a:r>
            <a:endParaRPr lang="en-US" sz="1800" i="1" kern="0" dirty="0" smtClean="0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30663"/>
            <a:ext cx="29416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1423988"/>
            <a:ext cx="295751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3413" y="2995613"/>
            <a:ext cx="3276600" cy="6683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 smtClean="0"/>
              <a:t>M</a:t>
            </a:r>
            <a:r>
              <a:rPr lang="en-US" sz="1800" kern="0" dirty="0" smtClean="0"/>
              <a:t>alaria </a:t>
            </a:r>
            <a:r>
              <a:rPr lang="en-US" sz="1800" b="1" kern="0" dirty="0" smtClean="0"/>
              <a:t>E</a:t>
            </a:r>
            <a:r>
              <a:rPr lang="en-US" sz="1800" kern="0" dirty="0" smtClean="0"/>
              <a:t>radication </a:t>
            </a:r>
            <a:r>
              <a:rPr lang="en-US" sz="1800" b="1" kern="0" dirty="0" err="1" smtClean="0"/>
              <a:t>P</a:t>
            </a:r>
            <a:r>
              <a:rPr lang="en-US" sz="1800" kern="0" dirty="0" err="1" smtClean="0"/>
              <a:t>rogramme</a:t>
            </a:r>
            <a:r>
              <a:rPr lang="en-US" sz="1800" kern="0" dirty="0" smtClean="0"/>
              <a:t> (MEP)</a:t>
            </a:r>
            <a:endParaRPr lang="en-US" sz="1800" i="1" kern="0" dirty="0" smtClean="0"/>
          </a:p>
        </p:txBody>
      </p:sp>
      <p:pic>
        <p:nvPicPr>
          <p:cNvPr id="10250" name="Picture Placeholder 4" descr="LWI HIV-AIDS PREVENTION BANN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5" y="2657475"/>
            <a:ext cx="237013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2088" y="5638800"/>
            <a:ext cx="3465512" cy="644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 smtClean="0"/>
              <a:t>E</a:t>
            </a:r>
            <a:r>
              <a:rPr lang="en-US" sz="1800" kern="0" dirty="0" smtClean="0"/>
              <a:t>xecutive </a:t>
            </a:r>
            <a:r>
              <a:rPr lang="en-US" sz="1800" b="1" kern="0" dirty="0" smtClean="0"/>
              <a:t>H</a:t>
            </a:r>
            <a:r>
              <a:rPr lang="en-US" sz="1800" kern="0" dirty="0" smtClean="0"/>
              <a:t>ealth </a:t>
            </a:r>
            <a:r>
              <a:rPr lang="en-US" sz="1800" b="1" kern="0" dirty="0" smtClean="0"/>
              <a:t>E</a:t>
            </a:r>
            <a:r>
              <a:rPr lang="en-US" sz="1800" kern="0" dirty="0" smtClean="0"/>
              <a:t>nlightenment </a:t>
            </a:r>
            <a:r>
              <a:rPr lang="en-US" sz="1800" b="1" kern="0" dirty="0" smtClean="0"/>
              <a:t>S</a:t>
            </a:r>
            <a:r>
              <a:rPr lang="en-US" sz="1800" kern="0" dirty="0" smtClean="0"/>
              <a:t>cheme (EHES)</a:t>
            </a:r>
            <a:endParaRPr lang="en-US" sz="1800" i="1" kern="0" dirty="0" smtClean="0"/>
          </a:p>
          <a:p>
            <a:pPr marL="265113" indent="-265113"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US" b="1" kern="0" dirty="0" smtClean="0"/>
          </a:p>
        </p:txBody>
      </p:sp>
      <p:pic>
        <p:nvPicPr>
          <p:cNvPr id="10252" name="Content Placeholder 10" descr="100_154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725863"/>
            <a:ext cx="18145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01113" y="6567488"/>
            <a:ext cx="1762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0E0306A-9D97-5E41-A36E-86D0C8D29D8A}" type="slidenum">
              <a:rPr lang="en-US"/>
              <a:pPr/>
              <a:t>8</a:t>
            </a:fld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05200" y="6248400"/>
            <a:ext cx="231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/>
              <a:t>www.livewellng.org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89151" y="990600"/>
            <a:ext cx="8423275" cy="76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More than health promotion – </a:t>
            </a:r>
            <a:r>
              <a:rPr lang="en-US" sz="2400" b="1" dirty="0">
                <a:latin typeface="Arial" charset="0"/>
                <a:cs typeface="Arial" charset="0"/>
              </a:rPr>
              <a:t>Continuum of Care </a:t>
            </a:r>
            <a:r>
              <a:rPr lang="en-US" sz="2400" dirty="0">
                <a:latin typeface="Arial" charset="0"/>
                <a:cs typeface="Arial" charset="0"/>
              </a:rPr>
              <a:t>approach that </a:t>
            </a:r>
            <a:r>
              <a:rPr lang="en-US" sz="2400" dirty="0" smtClean="0">
                <a:latin typeface="Arial" charset="0"/>
                <a:cs typeface="Arial" charset="0"/>
              </a:rPr>
              <a:t>offers: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9906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BCEBEF"/>
                </a:solidFill>
                <a:latin typeface="Arial" charset="0"/>
                <a:cs typeface="Arial" charset="0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LWI Services</a:t>
            </a:r>
            <a:endParaRPr lang="en-US" sz="4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752600"/>
            <a:ext cx="48006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/>
            </a:pPr>
            <a:r>
              <a:rPr lang="en-US" sz="2100" kern="0" dirty="0" smtClean="0"/>
              <a:t>Basic </a:t>
            </a:r>
            <a:r>
              <a:rPr lang="en-US" sz="2100" kern="0" dirty="0" smtClean="0"/>
              <a:t>Biometric Tests e.g. </a:t>
            </a:r>
            <a:r>
              <a:rPr lang="en-US" sz="2100" dirty="0" smtClean="0">
                <a:latin typeface="Arial" charset="0"/>
                <a:cs typeface="Arial" charset="0"/>
              </a:rPr>
              <a:t>Stress, BP, </a:t>
            </a:r>
            <a:r>
              <a:rPr lang="en-US" sz="2100" dirty="0">
                <a:latin typeface="Arial" charset="0"/>
                <a:cs typeface="Arial" charset="0"/>
              </a:rPr>
              <a:t>Sugar, BMI, WHR, other </a:t>
            </a:r>
            <a:r>
              <a:rPr lang="en-US" sz="2100" dirty="0" smtClean="0">
                <a:latin typeface="Arial" charset="0"/>
                <a:cs typeface="Arial" charset="0"/>
              </a:rPr>
              <a:t>tests as </a:t>
            </a:r>
            <a:r>
              <a:rPr lang="en-US" sz="2100" dirty="0">
                <a:latin typeface="Arial" charset="0"/>
                <a:cs typeface="Arial" charset="0"/>
              </a:rPr>
              <a:t>requested and agreed </a:t>
            </a:r>
            <a:endParaRPr lang="en-US" sz="2100" kern="0" dirty="0" smtClean="0"/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/>
            </a:pPr>
            <a:r>
              <a:rPr lang="en-US" sz="2100" kern="0" dirty="0" smtClean="0"/>
              <a:t>Personalised Nutritional and Lifestyle health counselling</a:t>
            </a:r>
            <a:endParaRPr lang="en-US" sz="21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3657600"/>
            <a:ext cx="84582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charset="0"/>
              <a:buChar char=""/>
            </a:pPr>
            <a:r>
              <a:rPr lang="en-US" sz="2100" kern="0" dirty="0" smtClean="0"/>
              <a:t>Non-prescription medicines and assistance to fill prescriptions where necessary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charset="0"/>
              <a:buChar char=""/>
            </a:pPr>
            <a:r>
              <a:rPr lang="en-US" sz="2100" dirty="0" smtClean="0"/>
              <a:t>Basic </a:t>
            </a:r>
            <a:r>
              <a:rPr lang="en-US" sz="2100" dirty="0"/>
              <a:t>Cancer Screenings – breast, cervical and prostate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charset="0"/>
              <a:buChar char=""/>
            </a:pPr>
            <a:r>
              <a:rPr lang="en-US" sz="2100" dirty="0"/>
              <a:t>Hepatitis B, Malaria Screening and VCT for HIV/AIDS </a:t>
            </a:r>
            <a:endParaRPr lang="en-US" sz="21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charset="0"/>
              <a:buChar char=""/>
            </a:pPr>
            <a:r>
              <a:rPr lang="en-US" sz="2100" dirty="0" smtClean="0"/>
              <a:t>Collaborations with proven specialists</a:t>
            </a:r>
            <a:endParaRPr lang="en-US" sz="21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charset="0"/>
              <a:buChar char=""/>
            </a:pPr>
            <a:r>
              <a:rPr lang="en-US" sz="2100" dirty="0"/>
              <a:t>Consultation and </a:t>
            </a:r>
            <a:r>
              <a:rPr lang="en-US" sz="2100" dirty="0" smtClean="0"/>
              <a:t>referrals </a:t>
            </a:r>
            <a:r>
              <a:rPr lang="en-US" sz="2100" dirty="0"/>
              <a:t>to free, non-fee paying health </a:t>
            </a:r>
            <a:r>
              <a:rPr lang="en-US" sz="2100" dirty="0" smtClean="0"/>
              <a:t>clinics or appropriate health institutions where necessary</a:t>
            </a:r>
            <a:endParaRPr lang="en-US" sz="2100" dirty="0"/>
          </a:p>
        </p:txBody>
      </p:sp>
      <p:pic>
        <p:nvPicPr>
          <p:cNvPr id="11270" name="Picture 2" descr="C:\Users\BISI\Desktop\LWI PIX\LWI PIX\IMG_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47799"/>
            <a:ext cx="3700387" cy="22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1325</Words>
  <Application>Microsoft Macintosh PowerPoint</Application>
  <PresentationFormat>On-screen Show (4:3)</PresentationFormat>
  <Paragraphs>171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 2</vt:lpstr>
      <vt:lpstr>Default Design</vt:lpstr>
      <vt:lpstr>LIVEWELL INITIATIVE (LWI)</vt:lpstr>
      <vt:lpstr>Presentation Overview</vt:lpstr>
      <vt:lpstr>Who Are We?</vt:lpstr>
      <vt:lpstr>Why Health Literacy?</vt:lpstr>
      <vt:lpstr>What Do We Do? Offer highly valued services to “paying” customers </vt:lpstr>
      <vt:lpstr>Key Areas of Impact –  bottom-of-the-pyramid populations</vt:lpstr>
      <vt:lpstr>LWI Programme Coverage</vt:lpstr>
      <vt:lpstr>Who Do We do? So we deliver free services in communities </vt:lpstr>
      <vt:lpstr>  LWI Services</vt:lpstr>
      <vt:lpstr>How Did We Become Sustainable?</vt:lpstr>
      <vt:lpstr>How Did We Become Sustainable? Cont’d</vt:lpstr>
      <vt:lpstr>How Did We Become Sustainable? Cont’d</vt:lpstr>
      <vt:lpstr>How Did We Become Sustainable? Cont’d</vt:lpstr>
      <vt:lpstr>Partnership with GSK </vt:lpstr>
      <vt:lpstr>Partnership with Soroptimists Int’l Club </vt:lpstr>
      <vt:lpstr>Results from LWI Approach</vt:lpstr>
      <vt:lpstr>What next for LWI?</vt:lpstr>
      <vt:lpstr>Thank You  LWI… Today’s HOPE for Tomorrow’s Healthcare LWI …Live Well …Live Long! Please visit our website at  www.livewellng.org Follow us on Twitter @L_W_I Like us on Facebook at  www.facebook.com/LiveWell.Initiative.LWI  </vt:lpstr>
    </vt:vector>
  </TitlesOfParts>
  <Company>Livewell Initiative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LWI</dc:creator>
  <cp:lastModifiedBy>Nnedimma Obi</cp:lastModifiedBy>
  <cp:revision>138</cp:revision>
  <dcterms:created xsi:type="dcterms:W3CDTF">2008-05-31T11:00:13Z</dcterms:created>
  <dcterms:modified xsi:type="dcterms:W3CDTF">2015-07-09T13:15:33Z</dcterms:modified>
</cp:coreProperties>
</file>